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57" r:id="rId3"/>
    <p:sldId id="276" r:id="rId4"/>
    <p:sldId id="259" r:id="rId5"/>
    <p:sldId id="266" r:id="rId6"/>
    <p:sldId id="268" r:id="rId7"/>
    <p:sldId id="269" r:id="rId8"/>
    <p:sldId id="270" r:id="rId9"/>
    <p:sldId id="271" r:id="rId10"/>
    <p:sldId id="272" r:id="rId11"/>
    <p:sldId id="273" r:id="rId12"/>
    <p:sldId id="274" r:id="rId13"/>
    <p:sldId id="275" r:id="rId14"/>
    <p:sldId id="277" r:id="rId15"/>
    <p:sldId id="278" r:id="rId16"/>
    <p:sldId id="279" r:id="rId17"/>
    <p:sldId id="280" r:id="rId18"/>
    <p:sldId id="281" r:id="rId19"/>
    <p:sldId id="282" r:id="rId20"/>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A032"/>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32"/>
    <p:restoredTop sz="96327"/>
  </p:normalViewPr>
  <p:slideViewPr>
    <p:cSldViewPr snapToGrid="0" snapToObjects="1">
      <p:cViewPr>
        <p:scale>
          <a:sx n="140" d="100"/>
          <a:sy n="140" d="100"/>
        </p:scale>
        <p:origin x="2076" y="-42"/>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5BC88-DEED-6B45-A7AF-4DCB1AE02119}" type="datetimeFigureOut">
              <a:rPr lang="en-GB" smtClean="0"/>
              <a:t>14/06/2022</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8A91A8-B2AB-C842-AA07-1B52DFCABB52}" type="slidenum">
              <a:rPr lang="en-GB" smtClean="0"/>
              <a:t>‹#›</a:t>
            </a:fld>
            <a:endParaRPr lang="en-GB"/>
          </a:p>
        </p:txBody>
      </p:sp>
    </p:spTree>
    <p:extLst>
      <p:ext uri="{BB962C8B-B14F-4D97-AF65-F5344CB8AC3E}">
        <p14:creationId xmlns:p14="http://schemas.microsoft.com/office/powerpoint/2010/main" val="182003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4</a:t>
            </a:fld>
            <a:endParaRPr lang="en-GB"/>
          </a:p>
        </p:txBody>
      </p:sp>
    </p:spTree>
    <p:extLst>
      <p:ext uri="{BB962C8B-B14F-4D97-AF65-F5344CB8AC3E}">
        <p14:creationId xmlns:p14="http://schemas.microsoft.com/office/powerpoint/2010/main" val="413582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6</a:t>
            </a:fld>
            <a:endParaRPr lang="en-GB"/>
          </a:p>
        </p:txBody>
      </p:sp>
    </p:spTree>
    <p:extLst>
      <p:ext uri="{BB962C8B-B14F-4D97-AF65-F5344CB8AC3E}">
        <p14:creationId xmlns:p14="http://schemas.microsoft.com/office/powerpoint/2010/main" val="3552802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13</a:t>
            </a:fld>
            <a:endParaRPr lang="en-GB"/>
          </a:p>
        </p:txBody>
      </p:sp>
    </p:spTree>
    <p:extLst>
      <p:ext uri="{BB962C8B-B14F-4D97-AF65-F5344CB8AC3E}">
        <p14:creationId xmlns:p14="http://schemas.microsoft.com/office/powerpoint/2010/main" val="3177130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14</a:t>
            </a:fld>
            <a:endParaRPr lang="en-GB"/>
          </a:p>
        </p:txBody>
      </p:sp>
    </p:spTree>
    <p:extLst>
      <p:ext uri="{BB962C8B-B14F-4D97-AF65-F5344CB8AC3E}">
        <p14:creationId xmlns:p14="http://schemas.microsoft.com/office/powerpoint/2010/main" val="3163018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15</a:t>
            </a:fld>
            <a:endParaRPr lang="en-GB"/>
          </a:p>
        </p:txBody>
      </p:sp>
    </p:spTree>
    <p:extLst>
      <p:ext uri="{BB962C8B-B14F-4D97-AF65-F5344CB8AC3E}">
        <p14:creationId xmlns:p14="http://schemas.microsoft.com/office/powerpoint/2010/main" val="765380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8A91A8-B2AB-C842-AA07-1B52DFCABB52}" type="slidenum">
              <a:rPr lang="en-GB" smtClean="0"/>
              <a:t>16</a:t>
            </a:fld>
            <a:endParaRPr lang="en-GB"/>
          </a:p>
        </p:txBody>
      </p:sp>
    </p:spTree>
    <p:extLst>
      <p:ext uri="{BB962C8B-B14F-4D97-AF65-F5344CB8AC3E}">
        <p14:creationId xmlns:p14="http://schemas.microsoft.com/office/powerpoint/2010/main" val="155190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4A0E538-12EC-B945-8CC2-57C9859741C5}" type="datetime1">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1615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C622B85-05F1-F14D-B598-AE97AD22A9F2}" type="datetime1">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116182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9FD9B89-675D-DC46-932E-789D7E564513}" type="datetime1">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2734072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966CA82-66A8-3C4B-85E4-94CEFE28B4AB}" type="datetime1">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384115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63486B2-5EB7-4042-A5C0-0AFDEBB87AD1}" type="datetime1">
              <a:rPr lang="en-GB" smtClean="0"/>
              <a:t>14/06/2022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08711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26F6374-CC3C-8244-9E2E-89BF393148FC}" type="datetime1">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8439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069C6AC-D212-DE4A-9E9B-B560A83432AC}" type="datetime1">
              <a:rPr lang="en-GB" smtClean="0"/>
              <a:t>14/06/2022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4214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80B20BE-1A65-C54A-9B5E-9D594C88D3E7}" type="datetime1">
              <a:rPr lang="en-GB" smtClean="0"/>
              <a:t>14/06/2022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3010320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E6ACC-5C38-EA4D-8E7B-E5D0138D7D6D}" type="datetime1">
              <a:rPr lang="en-GB" smtClean="0"/>
              <a:t>14/06/2022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103626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1C506C88-79C8-0E42-A14A-A1C70665855F}" type="datetime1">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585633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923CD6-E9D6-E042-B6F4-7F28903C83FE}" type="datetime1">
              <a:rPr lang="en-GB" smtClean="0"/>
              <a:t>14/06/2022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6704FB-6D44-3E42-9435-B9622102A6B5}" type="slidenum">
              <a:rPr lang="en-GB" smtClean="0"/>
              <a:t>‹#›</a:t>
            </a:fld>
            <a:endParaRPr lang="en-GB"/>
          </a:p>
        </p:txBody>
      </p:sp>
    </p:spTree>
    <p:extLst>
      <p:ext uri="{BB962C8B-B14F-4D97-AF65-F5344CB8AC3E}">
        <p14:creationId xmlns:p14="http://schemas.microsoft.com/office/powerpoint/2010/main" val="48285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6E6F226-E728-354C-BDD9-9826C230E409}" type="datetime1">
              <a:rPr lang="en-GB" smtClean="0"/>
              <a:t>14/06/2022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46704FB-6D44-3E42-9435-B9622102A6B5}" type="slidenum">
              <a:rPr lang="en-GB" smtClean="0"/>
              <a:t>‹#›</a:t>
            </a:fld>
            <a:endParaRPr lang="en-GB"/>
          </a:p>
        </p:txBody>
      </p:sp>
    </p:spTree>
    <p:extLst>
      <p:ext uri="{BB962C8B-B14F-4D97-AF65-F5344CB8AC3E}">
        <p14:creationId xmlns:p14="http://schemas.microsoft.com/office/powerpoint/2010/main" val="2110840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7.jpeg"/><Relationship Id="rId2" Type="http://schemas.openxmlformats.org/officeDocument/2006/relationships/notesSlide" Target="../notesSlides/notesSlide3.xml"/><Relationship Id="rId16"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walking down a dirt road&#10;&#10;Description automatically generated">
            <a:extLst>
              <a:ext uri="{FF2B5EF4-FFF2-40B4-BE49-F238E27FC236}">
                <a16:creationId xmlns:a16="http://schemas.microsoft.com/office/drawing/2014/main" id="{4C297613-500D-AD4B-AB21-204EA23FA5B0}"/>
              </a:ext>
            </a:extLst>
          </p:cNvPr>
          <p:cNvPicPr/>
          <p:nvPr/>
        </p:nvPicPr>
        <p:blipFill rotWithShape="1">
          <a:blip r:embed="rId2">
            <a:extLst>
              <a:ext uri="{28A0092B-C50C-407E-A947-70E740481C1C}">
                <a14:useLocalDpi xmlns:a14="http://schemas.microsoft.com/office/drawing/2010/main" val="0"/>
              </a:ext>
            </a:extLst>
          </a:blip>
          <a:srcRect l="-21624" t="2" r="14158"/>
          <a:stretch/>
        </p:blipFill>
        <p:spPr>
          <a:xfrm>
            <a:off x="-3423285" y="0"/>
            <a:ext cx="10281286" cy="8659495"/>
          </a:xfrm>
          <a:prstGeom prst="rect">
            <a:avLst/>
          </a:prstGeom>
        </p:spPr>
      </p:pic>
      <p:pic>
        <p:nvPicPr>
          <p:cNvPr id="6" name="Picture 5" descr="A picture containing knot&#10;&#10;Description automatically generated">
            <a:extLst>
              <a:ext uri="{FF2B5EF4-FFF2-40B4-BE49-F238E27FC236}">
                <a16:creationId xmlns:a16="http://schemas.microsoft.com/office/drawing/2014/main" id="{6345E986-2A5E-D44D-9272-0E360FFBE80B}"/>
              </a:ext>
            </a:extLst>
          </p:cNvPr>
          <p:cNvPicPr/>
          <p:nvPr/>
        </p:nvPicPr>
        <p:blipFill>
          <a:blip r:embed="rId3">
            <a:extLst>
              <a:ext uri="{28A0092B-C50C-407E-A947-70E740481C1C}">
                <a14:useLocalDpi xmlns:a14="http://schemas.microsoft.com/office/drawing/2010/main" val="0"/>
              </a:ext>
            </a:extLst>
          </a:blip>
          <a:stretch>
            <a:fillRect/>
          </a:stretch>
        </p:blipFill>
        <p:spPr>
          <a:xfrm>
            <a:off x="0" y="1246505"/>
            <a:ext cx="6614160" cy="3307080"/>
          </a:xfrm>
          <a:prstGeom prst="rect">
            <a:avLst/>
          </a:prstGeom>
        </p:spPr>
      </p:pic>
      <p:pic>
        <p:nvPicPr>
          <p:cNvPr id="3" name="Picture 2" descr="A picture containing graphical user interface&#10;&#10;Description automatically generated">
            <a:extLst>
              <a:ext uri="{FF2B5EF4-FFF2-40B4-BE49-F238E27FC236}">
                <a16:creationId xmlns:a16="http://schemas.microsoft.com/office/drawing/2014/main" id="{5D663ACE-4D7A-494F-89BA-E93162C7F703}"/>
              </a:ext>
            </a:extLst>
          </p:cNvPr>
          <p:cNvPicPr>
            <a:picLocks noChangeAspect="1"/>
          </p:cNvPicPr>
          <p:nvPr/>
        </p:nvPicPr>
        <p:blipFill>
          <a:blip r:embed="rId4"/>
          <a:stretch>
            <a:fillRect/>
          </a:stretch>
        </p:blipFill>
        <p:spPr>
          <a:xfrm>
            <a:off x="0" y="5849257"/>
            <a:ext cx="11500102" cy="2590253"/>
          </a:xfrm>
          <a:prstGeom prst="rect">
            <a:avLst/>
          </a:prstGeom>
        </p:spPr>
      </p:pic>
      <p:pic>
        <p:nvPicPr>
          <p:cNvPr id="2" name="Picture 1"/>
          <p:cNvPicPr>
            <a:picLocks noChangeAspect="1"/>
          </p:cNvPicPr>
          <p:nvPr/>
        </p:nvPicPr>
        <p:blipFill>
          <a:blip r:embed="rId5"/>
          <a:stretch>
            <a:fillRect/>
          </a:stretch>
        </p:blipFill>
        <p:spPr>
          <a:xfrm>
            <a:off x="72859" y="8849357"/>
            <a:ext cx="3095625" cy="885825"/>
          </a:xfrm>
          <a:prstGeom prst="rect">
            <a:avLst/>
          </a:prstGeom>
        </p:spPr>
      </p:pic>
      <p:sp>
        <p:nvSpPr>
          <p:cNvPr id="5" name="TextBox 4"/>
          <p:cNvSpPr txBox="1"/>
          <p:nvPr/>
        </p:nvSpPr>
        <p:spPr>
          <a:xfrm>
            <a:off x="3452884" y="9156432"/>
            <a:ext cx="3161276" cy="369332"/>
          </a:xfrm>
          <a:prstGeom prst="rect">
            <a:avLst/>
          </a:prstGeom>
          <a:noFill/>
        </p:spPr>
        <p:txBody>
          <a:bodyPr wrap="square" rtlCol="0">
            <a:spAutoFit/>
          </a:bodyPr>
          <a:lstStyle/>
          <a:p>
            <a:r>
              <a:rPr lang="en-GB" dirty="0" smtClean="0"/>
              <a:t>Name: ___________________</a:t>
            </a:r>
            <a:endParaRPr lang="en-GB" dirty="0"/>
          </a:p>
        </p:txBody>
      </p:sp>
    </p:spTree>
    <p:extLst>
      <p:ext uri="{BB962C8B-B14F-4D97-AF65-F5344CB8AC3E}">
        <p14:creationId xmlns:p14="http://schemas.microsoft.com/office/powerpoint/2010/main" val="3174024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9ABE64EE-7979-5B47-85A3-29EB47790E9E}"/>
              </a:ext>
            </a:extLst>
          </p:cNvPr>
          <p:cNvSpPr txBox="1"/>
          <p:nvPr/>
        </p:nvSpPr>
        <p:spPr>
          <a:xfrm>
            <a:off x="6211997" y="305154"/>
            <a:ext cx="531704" cy="307777"/>
          </a:xfrm>
          <a:prstGeom prst="rect">
            <a:avLst/>
          </a:prstGeom>
          <a:noFill/>
        </p:spPr>
        <p:txBody>
          <a:bodyPr wrap="square" rtlCol="0">
            <a:spAutoFit/>
          </a:bodyPr>
          <a:lstStyle/>
          <a:p>
            <a:pPr algn="ctr"/>
            <a:r>
              <a:rPr lang="en-GB" sz="1400" dirty="0"/>
              <a:t>10</a:t>
            </a:r>
          </a:p>
        </p:txBody>
      </p:sp>
    </p:spTree>
    <p:extLst>
      <p:ext uri="{BB962C8B-B14F-4D97-AF65-F5344CB8AC3E}">
        <p14:creationId xmlns:p14="http://schemas.microsoft.com/office/powerpoint/2010/main" val="28812374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52684810-8D24-024E-A7FA-94AAC34533AF}"/>
              </a:ext>
            </a:extLst>
          </p:cNvPr>
          <p:cNvSpPr txBox="1"/>
          <p:nvPr/>
        </p:nvSpPr>
        <p:spPr>
          <a:xfrm>
            <a:off x="6211997" y="305154"/>
            <a:ext cx="531704" cy="307777"/>
          </a:xfrm>
          <a:prstGeom prst="rect">
            <a:avLst/>
          </a:prstGeom>
          <a:noFill/>
        </p:spPr>
        <p:txBody>
          <a:bodyPr wrap="square" rtlCol="0">
            <a:spAutoFit/>
          </a:bodyPr>
          <a:lstStyle/>
          <a:p>
            <a:pPr algn="ctr"/>
            <a:r>
              <a:rPr lang="en-GB" sz="1400" dirty="0"/>
              <a:t>11</a:t>
            </a:r>
          </a:p>
        </p:txBody>
      </p:sp>
    </p:spTree>
    <p:extLst>
      <p:ext uri="{BB962C8B-B14F-4D97-AF65-F5344CB8AC3E}">
        <p14:creationId xmlns:p14="http://schemas.microsoft.com/office/powerpoint/2010/main" val="38734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05008812-7E20-E146-B07F-979015E49567}"/>
              </a:ext>
            </a:extLst>
          </p:cNvPr>
          <p:cNvSpPr txBox="1"/>
          <p:nvPr/>
        </p:nvSpPr>
        <p:spPr>
          <a:xfrm>
            <a:off x="6211997" y="305154"/>
            <a:ext cx="531704" cy="307777"/>
          </a:xfrm>
          <a:prstGeom prst="rect">
            <a:avLst/>
          </a:prstGeom>
          <a:noFill/>
        </p:spPr>
        <p:txBody>
          <a:bodyPr wrap="square" rtlCol="0">
            <a:spAutoFit/>
          </a:bodyPr>
          <a:lstStyle/>
          <a:p>
            <a:pPr algn="ctr"/>
            <a:r>
              <a:rPr lang="en-GB" sz="1400" dirty="0"/>
              <a:t>12</a:t>
            </a:r>
          </a:p>
        </p:txBody>
      </p:sp>
    </p:spTree>
    <p:extLst>
      <p:ext uri="{BB962C8B-B14F-4D97-AF65-F5344CB8AC3E}">
        <p14:creationId xmlns:p14="http://schemas.microsoft.com/office/powerpoint/2010/main" val="2167274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9"/>
            <a:ext cx="6371032" cy="11205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You should now be in the position of having several pages of notes covering each volcanic eruption. The challenge now is transforming the information you have gathered into knowledge. This is where mind maps can help! A mind map can help organise information and help illustrate how things are interrelated. The guide below illustrates how to create a mind map. </a:t>
            </a:r>
          </a:p>
          <a:p>
            <a:r>
              <a:rPr lang="en-GB" sz="1300" dirty="0">
                <a:solidFill>
                  <a:schemeClr val="tx1"/>
                </a:solidFill>
              </a:rPr>
              <a:t>  </a:t>
            </a:r>
            <a:endParaRPr lang="en-GB" sz="1300" dirty="0">
              <a:solidFill>
                <a:srgbClr val="81A032"/>
              </a:solidFill>
            </a:endParaRP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16539B8E-F02D-1340-8AED-955F2A8BD310}"/>
              </a:ext>
            </a:extLst>
          </p:cNvPr>
          <p:cNvPicPr>
            <a:picLocks noChangeAspect="1"/>
          </p:cNvPicPr>
          <p:nvPr/>
        </p:nvPicPr>
        <p:blipFill>
          <a:blip r:embed="rId16"/>
          <a:stretch>
            <a:fillRect/>
          </a:stretch>
        </p:blipFill>
        <p:spPr>
          <a:xfrm>
            <a:off x="823191" y="200371"/>
            <a:ext cx="5078845" cy="730675"/>
          </a:xfrm>
          <a:prstGeom prst="rect">
            <a:avLst/>
          </a:prstGeom>
        </p:spPr>
      </p:pic>
      <p:sp>
        <p:nvSpPr>
          <p:cNvPr id="38" name="Rounded Rectangle 37">
            <a:extLst>
              <a:ext uri="{FF2B5EF4-FFF2-40B4-BE49-F238E27FC236}">
                <a16:creationId xmlns:a16="http://schemas.microsoft.com/office/drawing/2014/main" id="{6C1B7777-2037-EE4A-A805-144F302E30CC}"/>
              </a:ext>
            </a:extLst>
          </p:cNvPr>
          <p:cNvSpPr/>
          <p:nvPr/>
        </p:nvSpPr>
        <p:spPr>
          <a:xfrm>
            <a:off x="219810" y="7972699"/>
            <a:ext cx="637103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Use the A3 templates you’ve been given to organise your information and produce a mind map to show the main features of each eruption.</a:t>
            </a:r>
          </a:p>
        </p:txBody>
      </p:sp>
      <p:sp>
        <p:nvSpPr>
          <p:cNvPr id="40" name="Rounded Rectangle 39">
            <a:extLst>
              <a:ext uri="{FF2B5EF4-FFF2-40B4-BE49-F238E27FC236}">
                <a16:creationId xmlns:a16="http://schemas.microsoft.com/office/drawing/2014/main" id="{85C5C8CE-D1A4-BD48-BBE7-E62914996353}"/>
              </a:ext>
            </a:extLst>
          </p:cNvPr>
          <p:cNvSpPr/>
          <p:nvPr/>
        </p:nvSpPr>
        <p:spPr>
          <a:xfrm>
            <a:off x="725422" y="2361556"/>
            <a:ext cx="2267712" cy="646331"/>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9BD24CE8-105E-AC44-A914-3201B450365C}"/>
              </a:ext>
            </a:extLst>
          </p:cNvPr>
          <p:cNvSpPr txBox="1"/>
          <p:nvPr/>
        </p:nvSpPr>
        <p:spPr>
          <a:xfrm>
            <a:off x="578711" y="2491577"/>
            <a:ext cx="2668249" cy="338554"/>
          </a:xfrm>
          <a:prstGeom prst="rect">
            <a:avLst/>
          </a:prstGeom>
          <a:noFill/>
        </p:spPr>
        <p:txBody>
          <a:bodyPr wrap="square" rtlCol="0">
            <a:spAutoFit/>
          </a:bodyPr>
          <a:lstStyle/>
          <a:p>
            <a:pPr algn="ctr"/>
            <a:r>
              <a:rPr lang="en-GB" sz="1600" b="1" dirty="0">
                <a:latin typeface="Arial Narrow" panose="020B0604020202020204" pitchFamily="34" charset="0"/>
                <a:cs typeface="Arial Narrow" panose="020B0604020202020204" pitchFamily="34" charset="0"/>
              </a:rPr>
              <a:t>Fagradalsfjall</a:t>
            </a:r>
          </a:p>
        </p:txBody>
      </p:sp>
      <p:sp>
        <p:nvSpPr>
          <p:cNvPr id="44" name="Rounded Rectangle 43">
            <a:extLst>
              <a:ext uri="{FF2B5EF4-FFF2-40B4-BE49-F238E27FC236}">
                <a16:creationId xmlns:a16="http://schemas.microsoft.com/office/drawing/2014/main" id="{96C698D6-C0A4-574A-A91C-AB04D347C4B9}"/>
              </a:ext>
            </a:extLst>
          </p:cNvPr>
          <p:cNvSpPr/>
          <p:nvPr/>
        </p:nvSpPr>
        <p:spPr>
          <a:xfrm>
            <a:off x="223520" y="2181499"/>
            <a:ext cx="3322320" cy="9681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0" name="Rounded Rectangle 49">
            <a:extLst>
              <a:ext uri="{FF2B5EF4-FFF2-40B4-BE49-F238E27FC236}">
                <a16:creationId xmlns:a16="http://schemas.microsoft.com/office/drawing/2014/main" id="{2F9ED394-357E-A64D-A0AE-3D0EECC17B8B}"/>
              </a:ext>
            </a:extLst>
          </p:cNvPr>
          <p:cNvSpPr/>
          <p:nvPr/>
        </p:nvSpPr>
        <p:spPr>
          <a:xfrm>
            <a:off x="3637280" y="2178959"/>
            <a:ext cx="2936240" cy="97064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 name="TextBox 4">
            <a:extLst>
              <a:ext uri="{FF2B5EF4-FFF2-40B4-BE49-F238E27FC236}">
                <a16:creationId xmlns:a16="http://schemas.microsoft.com/office/drawing/2014/main" id="{69C587BC-6541-CF41-98CC-3F074BC32447}"/>
              </a:ext>
            </a:extLst>
          </p:cNvPr>
          <p:cNvSpPr txBox="1"/>
          <p:nvPr/>
        </p:nvSpPr>
        <p:spPr>
          <a:xfrm>
            <a:off x="3637281" y="2242820"/>
            <a:ext cx="2895600" cy="830997"/>
          </a:xfrm>
          <a:prstGeom prst="rect">
            <a:avLst/>
          </a:prstGeom>
          <a:noFill/>
        </p:spPr>
        <p:txBody>
          <a:bodyPr wrap="square" rtlCol="0">
            <a:spAutoFit/>
          </a:bodyPr>
          <a:lstStyle/>
          <a:p>
            <a:r>
              <a:rPr lang="en-GB" sz="1200" b="1" dirty="0">
                <a:solidFill>
                  <a:srgbClr val="81A032"/>
                </a:solidFill>
              </a:rPr>
              <a:t>Step 1</a:t>
            </a:r>
            <a:r>
              <a:rPr lang="en-GB" sz="1200" dirty="0"/>
              <a:t/>
            </a:r>
            <a:br>
              <a:rPr lang="en-GB" sz="1200" dirty="0"/>
            </a:br>
            <a:r>
              <a:rPr lang="en-GB" sz="1200" dirty="0"/>
              <a:t>Start with a central concept. Write this in the middle of a piece of plain paper that is orientated landscape.</a:t>
            </a:r>
          </a:p>
        </p:txBody>
      </p:sp>
      <p:sp>
        <p:nvSpPr>
          <p:cNvPr id="51" name="Rounded Rectangle 50">
            <a:extLst>
              <a:ext uri="{FF2B5EF4-FFF2-40B4-BE49-F238E27FC236}">
                <a16:creationId xmlns:a16="http://schemas.microsoft.com/office/drawing/2014/main" id="{F30840A2-A3E6-7947-8B47-4F3A61818517}"/>
              </a:ext>
            </a:extLst>
          </p:cNvPr>
          <p:cNvSpPr/>
          <p:nvPr/>
        </p:nvSpPr>
        <p:spPr>
          <a:xfrm>
            <a:off x="1223262" y="334953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extBox 51">
            <a:extLst>
              <a:ext uri="{FF2B5EF4-FFF2-40B4-BE49-F238E27FC236}">
                <a16:creationId xmlns:a16="http://schemas.microsoft.com/office/drawing/2014/main" id="{A42C5840-BDBA-A441-B256-C4B046D2DA98}"/>
              </a:ext>
            </a:extLst>
          </p:cNvPr>
          <p:cNvSpPr txBox="1"/>
          <p:nvPr/>
        </p:nvSpPr>
        <p:spPr>
          <a:xfrm>
            <a:off x="517751" y="3405977"/>
            <a:ext cx="2668249" cy="261610"/>
          </a:xfrm>
          <a:prstGeom prst="rect">
            <a:avLst/>
          </a:prstGeom>
          <a:noFill/>
        </p:spPr>
        <p:txBody>
          <a:bodyPr wrap="square" rtlCol="0">
            <a:spAutoFit/>
          </a:bodyPr>
          <a:lstStyle/>
          <a:p>
            <a:pPr algn="ctr"/>
            <a:r>
              <a:rPr lang="en-GB" sz="1050" b="1" dirty="0">
                <a:latin typeface="Arial Narrow" panose="020B0604020202020204" pitchFamily="34" charset="0"/>
                <a:cs typeface="Arial Narrow" panose="020B0604020202020204" pitchFamily="34" charset="0"/>
              </a:rPr>
              <a:t>Fagradalsfjall</a:t>
            </a:r>
          </a:p>
        </p:txBody>
      </p:sp>
      <p:sp>
        <p:nvSpPr>
          <p:cNvPr id="53" name="Rounded Rectangle 52">
            <a:extLst>
              <a:ext uri="{FF2B5EF4-FFF2-40B4-BE49-F238E27FC236}">
                <a16:creationId xmlns:a16="http://schemas.microsoft.com/office/drawing/2014/main" id="{7560DFD1-3380-D84C-8F6E-57DAB84A789E}"/>
              </a:ext>
            </a:extLst>
          </p:cNvPr>
          <p:cNvSpPr/>
          <p:nvPr/>
        </p:nvSpPr>
        <p:spPr>
          <a:xfrm>
            <a:off x="223520" y="3258459"/>
            <a:ext cx="3322320" cy="96810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4" name="Rounded Rectangle 53">
            <a:extLst>
              <a:ext uri="{FF2B5EF4-FFF2-40B4-BE49-F238E27FC236}">
                <a16:creationId xmlns:a16="http://schemas.microsoft.com/office/drawing/2014/main" id="{A71F2C26-EAD0-EA4C-BE2B-3A5F76B91F1D}"/>
              </a:ext>
            </a:extLst>
          </p:cNvPr>
          <p:cNvSpPr/>
          <p:nvPr/>
        </p:nvSpPr>
        <p:spPr>
          <a:xfrm>
            <a:off x="3637280" y="3260725"/>
            <a:ext cx="2936240" cy="96329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5" name="TextBox 54">
            <a:extLst>
              <a:ext uri="{FF2B5EF4-FFF2-40B4-BE49-F238E27FC236}">
                <a16:creationId xmlns:a16="http://schemas.microsoft.com/office/drawing/2014/main" id="{177402F1-7127-964E-B06F-8D6412F20233}"/>
              </a:ext>
            </a:extLst>
          </p:cNvPr>
          <p:cNvSpPr txBox="1"/>
          <p:nvPr/>
        </p:nvSpPr>
        <p:spPr>
          <a:xfrm>
            <a:off x="3637281" y="3332480"/>
            <a:ext cx="2895600" cy="830997"/>
          </a:xfrm>
          <a:prstGeom prst="rect">
            <a:avLst/>
          </a:prstGeom>
          <a:noFill/>
        </p:spPr>
        <p:txBody>
          <a:bodyPr wrap="square" rtlCol="0">
            <a:spAutoFit/>
          </a:bodyPr>
          <a:lstStyle/>
          <a:p>
            <a:r>
              <a:rPr lang="en-GB" sz="1200" b="1" dirty="0">
                <a:solidFill>
                  <a:srgbClr val="81A032"/>
                </a:solidFill>
              </a:rPr>
              <a:t>Step 2</a:t>
            </a:r>
            <a:r>
              <a:rPr lang="en-GB" sz="1200" dirty="0"/>
              <a:t/>
            </a:r>
            <a:br>
              <a:rPr lang="en-GB" sz="1200" dirty="0"/>
            </a:br>
            <a:r>
              <a:rPr lang="en-GB" sz="1200" dirty="0"/>
              <a:t>Draw a reasonably sized (coloured) memorable image that represents the topic you are going to be mapping. </a:t>
            </a:r>
          </a:p>
        </p:txBody>
      </p:sp>
      <p:pic>
        <p:nvPicPr>
          <p:cNvPr id="6" name="Picture 5">
            <a:extLst>
              <a:ext uri="{FF2B5EF4-FFF2-40B4-BE49-F238E27FC236}">
                <a16:creationId xmlns:a16="http://schemas.microsoft.com/office/drawing/2014/main" id="{FB7EC0C1-D2A8-C84D-9FAB-958598DEFC9F}"/>
              </a:ext>
            </a:extLst>
          </p:cNvPr>
          <p:cNvPicPr>
            <a:picLocks noChangeAspect="1"/>
          </p:cNvPicPr>
          <p:nvPr/>
        </p:nvPicPr>
        <p:blipFill rotWithShape="1">
          <a:blip r:embed="rId17"/>
          <a:srcRect t="15408"/>
          <a:stretch/>
        </p:blipFill>
        <p:spPr>
          <a:xfrm>
            <a:off x="1564640" y="3728720"/>
            <a:ext cx="552483" cy="467360"/>
          </a:xfrm>
          <a:prstGeom prst="rect">
            <a:avLst/>
          </a:prstGeom>
        </p:spPr>
      </p:pic>
      <p:sp>
        <p:nvSpPr>
          <p:cNvPr id="58" name="Rounded Rectangle 57">
            <a:extLst>
              <a:ext uri="{FF2B5EF4-FFF2-40B4-BE49-F238E27FC236}">
                <a16:creationId xmlns:a16="http://schemas.microsoft.com/office/drawing/2014/main" id="{B2E848EC-6C91-734A-8BD3-6AFE482083EE}"/>
              </a:ext>
            </a:extLst>
          </p:cNvPr>
          <p:cNvSpPr/>
          <p:nvPr/>
        </p:nvSpPr>
        <p:spPr>
          <a:xfrm>
            <a:off x="233680" y="4325259"/>
            <a:ext cx="332232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59" name="Rounded Rectangle 58">
            <a:extLst>
              <a:ext uri="{FF2B5EF4-FFF2-40B4-BE49-F238E27FC236}">
                <a16:creationId xmlns:a16="http://schemas.microsoft.com/office/drawing/2014/main" id="{29701D66-E99E-B845-AF73-9D69AF67D830}"/>
              </a:ext>
            </a:extLst>
          </p:cNvPr>
          <p:cNvSpPr/>
          <p:nvPr/>
        </p:nvSpPr>
        <p:spPr>
          <a:xfrm>
            <a:off x="3647440" y="4325259"/>
            <a:ext cx="293624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60" name="TextBox 59">
            <a:extLst>
              <a:ext uri="{FF2B5EF4-FFF2-40B4-BE49-F238E27FC236}">
                <a16:creationId xmlns:a16="http://schemas.microsoft.com/office/drawing/2014/main" id="{779CAB1C-1442-C245-A689-42D674C7B42F}"/>
              </a:ext>
            </a:extLst>
          </p:cNvPr>
          <p:cNvSpPr txBox="1"/>
          <p:nvPr/>
        </p:nvSpPr>
        <p:spPr>
          <a:xfrm>
            <a:off x="3647441" y="4399280"/>
            <a:ext cx="2895600" cy="1200329"/>
          </a:xfrm>
          <a:prstGeom prst="rect">
            <a:avLst/>
          </a:prstGeom>
          <a:noFill/>
        </p:spPr>
        <p:txBody>
          <a:bodyPr wrap="square" rtlCol="0">
            <a:spAutoFit/>
          </a:bodyPr>
          <a:lstStyle/>
          <a:p>
            <a:r>
              <a:rPr lang="en-GB" sz="1200" b="1" dirty="0">
                <a:solidFill>
                  <a:srgbClr val="81A032"/>
                </a:solidFill>
              </a:rPr>
              <a:t>Step 3</a:t>
            </a:r>
            <a:r>
              <a:rPr lang="en-GB" sz="1200" dirty="0"/>
              <a:t/>
            </a:r>
            <a:br>
              <a:rPr lang="en-GB" sz="1200" dirty="0"/>
            </a:br>
            <a:r>
              <a:rPr lang="en-GB" sz="1200" dirty="0"/>
              <a:t>Draw branches from the central theme. Using a different colour for each branch is useful. Write key words along these branches that represent what information will be included on this branch. </a:t>
            </a:r>
          </a:p>
        </p:txBody>
      </p:sp>
      <p:pic>
        <p:nvPicPr>
          <p:cNvPr id="61" name="Picture 60">
            <a:extLst>
              <a:ext uri="{FF2B5EF4-FFF2-40B4-BE49-F238E27FC236}">
                <a16:creationId xmlns:a16="http://schemas.microsoft.com/office/drawing/2014/main" id="{2C03731D-84C2-9847-815A-D7D48B7F256D}"/>
              </a:ext>
            </a:extLst>
          </p:cNvPr>
          <p:cNvPicPr>
            <a:picLocks noChangeAspect="1"/>
          </p:cNvPicPr>
          <p:nvPr/>
        </p:nvPicPr>
        <p:blipFill rotWithShape="1">
          <a:blip r:embed="rId17"/>
          <a:srcRect t="15408"/>
          <a:stretch/>
        </p:blipFill>
        <p:spPr>
          <a:xfrm>
            <a:off x="2418080" y="4836160"/>
            <a:ext cx="552483" cy="467360"/>
          </a:xfrm>
          <a:prstGeom prst="rect">
            <a:avLst/>
          </a:prstGeom>
        </p:spPr>
      </p:pic>
      <p:sp>
        <p:nvSpPr>
          <p:cNvPr id="62" name="Arc 61">
            <a:extLst>
              <a:ext uri="{FF2B5EF4-FFF2-40B4-BE49-F238E27FC236}">
                <a16:creationId xmlns:a16="http://schemas.microsoft.com/office/drawing/2014/main" id="{BAD06815-3AA9-7C4C-8C77-E0380D938CE0}"/>
              </a:ext>
            </a:extLst>
          </p:cNvPr>
          <p:cNvSpPr/>
          <p:nvPr/>
        </p:nvSpPr>
        <p:spPr>
          <a:xfrm rot="7483800">
            <a:off x="317295" y="3239946"/>
            <a:ext cx="2017477" cy="2014105"/>
          </a:xfrm>
          <a:prstGeom prst="arc">
            <a:avLst/>
          </a:prstGeom>
          <a:ln w="1905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63" name="TextBox 62">
            <a:extLst>
              <a:ext uri="{FF2B5EF4-FFF2-40B4-BE49-F238E27FC236}">
                <a16:creationId xmlns:a16="http://schemas.microsoft.com/office/drawing/2014/main" id="{07D658F7-4522-1F41-ACD9-F11864BBE2C7}"/>
              </a:ext>
            </a:extLst>
          </p:cNvPr>
          <p:cNvSpPr txBox="1"/>
          <p:nvPr/>
        </p:nvSpPr>
        <p:spPr>
          <a:xfrm rot="10239752">
            <a:off x="772785" y="4673695"/>
            <a:ext cx="1285031" cy="650376"/>
          </a:xfrm>
          <a:prstGeom prst="rect">
            <a:avLst/>
          </a:prstGeom>
          <a:noFill/>
        </p:spPr>
        <p:txBody>
          <a:bodyPr wrap="square" rtlCol="0">
            <a:prstTxWarp prst="textArchUp">
              <a:avLst>
                <a:gd name="adj" fmla="val 12295236"/>
              </a:avLst>
            </a:prstTxWarp>
            <a:spAutoFit/>
          </a:bodyPr>
          <a:lstStyle/>
          <a:p>
            <a:pPr algn="ctr"/>
            <a:r>
              <a:rPr lang="en-GB" sz="1100" b="1" dirty="0">
                <a:latin typeface="Arial Narrow" panose="020B0604020202020204" pitchFamily="34" charset="0"/>
                <a:cs typeface="Arial Narrow" panose="020B0604020202020204" pitchFamily="34" charset="0"/>
              </a:rPr>
              <a:t>What? When? Where? Why?</a:t>
            </a:r>
            <a:endParaRPr lang="en-GB" b="1" dirty="0">
              <a:latin typeface="Arial Narrow" panose="020B0604020202020204" pitchFamily="34" charset="0"/>
              <a:cs typeface="Arial Narrow" panose="020B0604020202020204" pitchFamily="34" charset="0"/>
            </a:endParaRPr>
          </a:p>
        </p:txBody>
      </p:sp>
      <p:sp>
        <p:nvSpPr>
          <p:cNvPr id="56" name="Rounded Rectangle 55">
            <a:extLst>
              <a:ext uri="{FF2B5EF4-FFF2-40B4-BE49-F238E27FC236}">
                <a16:creationId xmlns:a16="http://schemas.microsoft.com/office/drawing/2014/main" id="{9D9C238A-52FC-B34D-BB76-E8456F104AB6}"/>
              </a:ext>
            </a:extLst>
          </p:cNvPr>
          <p:cNvSpPr/>
          <p:nvPr/>
        </p:nvSpPr>
        <p:spPr>
          <a:xfrm>
            <a:off x="2076702" y="445697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TextBox 56">
            <a:extLst>
              <a:ext uri="{FF2B5EF4-FFF2-40B4-BE49-F238E27FC236}">
                <a16:creationId xmlns:a16="http://schemas.microsoft.com/office/drawing/2014/main" id="{128C6756-DAE9-FA4A-9B53-DB1284B6BE0C}"/>
              </a:ext>
            </a:extLst>
          </p:cNvPr>
          <p:cNvSpPr txBox="1"/>
          <p:nvPr/>
        </p:nvSpPr>
        <p:spPr>
          <a:xfrm>
            <a:off x="1361031" y="4493097"/>
            <a:ext cx="2668249" cy="261610"/>
          </a:xfrm>
          <a:prstGeom prst="rect">
            <a:avLst/>
          </a:prstGeom>
          <a:noFill/>
        </p:spPr>
        <p:txBody>
          <a:bodyPr wrap="square" rtlCol="0">
            <a:spAutoFit/>
          </a:bodyPr>
          <a:lstStyle/>
          <a:p>
            <a:pPr algn="ctr"/>
            <a:r>
              <a:rPr lang="en-GB" sz="1050" b="1" dirty="0">
                <a:latin typeface="Arial Narrow" panose="020B0604020202020204" pitchFamily="34" charset="0"/>
                <a:cs typeface="Arial Narrow" panose="020B0604020202020204" pitchFamily="34" charset="0"/>
              </a:rPr>
              <a:t>Fagradalsfjall</a:t>
            </a:r>
          </a:p>
        </p:txBody>
      </p:sp>
      <p:sp>
        <p:nvSpPr>
          <p:cNvPr id="64" name="Rounded Rectangle 63">
            <a:extLst>
              <a:ext uri="{FF2B5EF4-FFF2-40B4-BE49-F238E27FC236}">
                <a16:creationId xmlns:a16="http://schemas.microsoft.com/office/drawing/2014/main" id="{BBD6D1F2-13BC-3C4F-B56E-CA41FBEB68D3}"/>
              </a:ext>
            </a:extLst>
          </p:cNvPr>
          <p:cNvSpPr/>
          <p:nvPr/>
        </p:nvSpPr>
        <p:spPr>
          <a:xfrm>
            <a:off x="223520" y="5696859"/>
            <a:ext cx="332232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65" name="Rounded Rectangle 64">
            <a:extLst>
              <a:ext uri="{FF2B5EF4-FFF2-40B4-BE49-F238E27FC236}">
                <a16:creationId xmlns:a16="http://schemas.microsoft.com/office/drawing/2014/main" id="{6461E5BC-942E-DC40-94B7-FA75A3265A5C}"/>
              </a:ext>
            </a:extLst>
          </p:cNvPr>
          <p:cNvSpPr/>
          <p:nvPr/>
        </p:nvSpPr>
        <p:spPr>
          <a:xfrm>
            <a:off x="3643630" y="5696859"/>
            <a:ext cx="2936240" cy="128306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rgbClr val="81A032"/>
              </a:solidFill>
            </a:endParaRPr>
          </a:p>
        </p:txBody>
      </p:sp>
      <p:sp>
        <p:nvSpPr>
          <p:cNvPr id="66" name="TextBox 65">
            <a:extLst>
              <a:ext uri="{FF2B5EF4-FFF2-40B4-BE49-F238E27FC236}">
                <a16:creationId xmlns:a16="http://schemas.microsoft.com/office/drawing/2014/main" id="{4B6C7081-FDF9-B543-AB3E-F92B80AA8BCB}"/>
              </a:ext>
            </a:extLst>
          </p:cNvPr>
          <p:cNvSpPr txBox="1"/>
          <p:nvPr/>
        </p:nvSpPr>
        <p:spPr>
          <a:xfrm>
            <a:off x="3637281" y="5770880"/>
            <a:ext cx="2895600" cy="1015663"/>
          </a:xfrm>
          <a:prstGeom prst="rect">
            <a:avLst/>
          </a:prstGeom>
          <a:noFill/>
        </p:spPr>
        <p:txBody>
          <a:bodyPr wrap="square" rtlCol="0">
            <a:spAutoFit/>
          </a:bodyPr>
          <a:lstStyle/>
          <a:p>
            <a:r>
              <a:rPr lang="en-GB" sz="1200" b="1" dirty="0">
                <a:solidFill>
                  <a:srgbClr val="81A032"/>
                </a:solidFill>
              </a:rPr>
              <a:t>Step 4</a:t>
            </a:r>
            <a:r>
              <a:rPr lang="en-GB" sz="1200" dirty="0"/>
              <a:t/>
            </a:r>
            <a:br>
              <a:rPr lang="en-GB" sz="1200" dirty="0"/>
            </a:br>
            <a:r>
              <a:rPr lang="en-GB" sz="1200" dirty="0"/>
              <a:t>Draw additional branches that extend from your main branches. Add appropriate images where you can. Keep expanding the mind map. </a:t>
            </a:r>
          </a:p>
        </p:txBody>
      </p:sp>
      <p:pic>
        <p:nvPicPr>
          <p:cNvPr id="67" name="Picture 66">
            <a:extLst>
              <a:ext uri="{FF2B5EF4-FFF2-40B4-BE49-F238E27FC236}">
                <a16:creationId xmlns:a16="http://schemas.microsoft.com/office/drawing/2014/main" id="{62E2DC1B-B29D-3443-AACE-B7855D7D54F4}"/>
              </a:ext>
            </a:extLst>
          </p:cNvPr>
          <p:cNvPicPr>
            <a:picLocks noChangeAspect="1"/>
          </p:cNvPicPr>
          <p:nvPr/>
        </p:nvPicPr>
        <p:blipFill rotWithShape="1">
          <a:blip r:embed="rId17"/>
          <a:srcRect t="15408"/>
          <a:stretch/>
        </p:blipFill>
        <p:spPr>
          <a:xfrm>
            <a:off x="2621280" y="6207760"/>
            <a:ext cx="552483" cy="467360"/>
          </a:xfrm>
          <a:prstGeom prst="rect">
            <a:avLst/>
          </a:prstGeom>
        </p:spPr>
      </p:pic>
      <p:sp>
        <p:nvSpPr>
          <p:cNvPr id="68" name="TextBox 67">
            <a:extLst>
              <a:ext uri="{FF2B5EF4-FFF2-40B4-BE49-F238E27FC236}">
                <a16:creationId xmlns:a16="http://schemas.microsoft.com/office/drawing/2014/main" id="{ABE067B3-5114-5345-BA13-73F14C9C2337}"/>
              </a:ext>
            </a:extLst>
          </p:cNvPr>
          <p:cNvSpPr txBox="1"/>
          <p:nvPr/>
        </p:nvSpPr>
        <p:spPr>
          <a:xfrm rot="10239752">
            <a:off x="1169025" y="6024975"/>
            <a:ext cx="1285031" cy="650376"/>
          </a:xfrm>
          <a:prstGeom prst="rect">
            <a:avLst/>
          </a:prstGeom>
          <a:noFill/>
        </p:spPr>
        <p:txBody>
          <a:bodyPr wrap="square" rtlCol="0">
            <a:prstTxWarp prst="textArchUp">
              <a:avLst>
                <a:gd name="adj" fmla="val 12295236"/>
              </a:avLst>
            </a:prstTxWarp>
            <a:spAutoFit/>
          </a:bodyPr>
          <a:lstStyle/>
          <a:p>
            <a:pPr algn="ctr"/>
            <a:r>
              <a:rPr lang="en-GB" sz="1100" b="1" dirty="0">
                <a:latin typeface="Arial Narrow" panose="020B0604020202020204" pitchFamily="34" charset="0"/>
                <a:cs typeface="Arial Narrow" panose="020B0604020202020204" pitchFamily="34" charset="0"/>
              </a:rPr>
              <a:t>What? When? Where? Why?</a:t>
            </a:r>
            <a:endParaRPr lang="en-GB" b="1" dirty="0">
              <a:latin typeface="Arial Narrow" panose="020B0604020202020204" pitchFamily="34" charset="0"/>
              <a:cs typeface="Arial Narrow" panose="020B0604020202020204" pitchFamily="34" charset="0"/>
            </a:endParaRPr>
          </a:p>
        </p:txBody>
      </p:sp>
      <p:sp>
        <p:nvSpPr>
          <p:cNvPr id="71" name="Arc 70">
            <a:extLst>
              <a:ext uri="{FF2B5EF4-FFF2-40B4-BE49-F238E27FC236}">
                <a16:creationId xmlns:a16="http://schemas.microsoft.com/office/drawing/2014/main" id="{045F5442-2DAF-2A45-BB0C-1A542C863314}"/>
              </a:ext>
            </a:extLst>
          </p:cNvPr>
          <p:cNvSpPr/>
          <p:nvPr/>
        </p:nvSpPr>
        <p:spPr>
          <a:xfrm rot="7483800">
            <a:off x="693215" y="4591225"/>
            <a:ext cx="2017477" cy="2014105"/>
          </a:xfrm>
          <a:prstGeom prst="arc">
            <a:avLst/>
          </a:prstGeom>
          <a:ln w="1905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69" name="Rounded Rectangle 68">
            <a:extLst>
              <a:ext uri="{FF2B5EF4-FFF2-40B4-BE49-F238E27FC236}">
                <a16:creationId xmlns:a16="http://schemas.microsoft.com/office/drawing/2014/main" id="{74580E81-B907-BE46-863A-608F1B09BC62}"/>
              </a:ext>
            </a:extLst>
          </p:cNvPr>
          <p:cNvSpPr/>
          <p:nvPr/>
        </p:nvSpPr>
        <p:spPr>
          <a:xfrm>
            <a:off x="2279902" y="5828579"/>
            <a:ext cx="1225298" cy="349228"/>
          </a:xfrm>
          <a:prstGeom prst="roundRect">
            <a:avLst>
              <a:gd name="adj" fmla="val 26377"/>
            </a:avLst>
          </a:prstGeom>
          <a:solidFill>
            <a:schemeClr val="bg1"/>
          </a:solid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a:extLst>
              <a:ext uri="{FF2B5EF4-FFF2-40B4-BE49-F238E27FC236}">
                <a16:creationId xmlns:a16="http://schemas.microsoft.com/office/drawing/2014/main" id="{C77166ED-0FD1-9A4E-949F-8B55CFC514CB}"/>
              </a:ext>
            </a:extLst>
          </p:cNvPr>
          <p:cNvSpPr txBox="1"/>
          <p:nvPr/>
        </p:nvSpPr>
        <p:spPr>
          <a:xfrm>
            <a:off x="1564231" y="5885017"/>
            <a:ext cx="2668249" cy="261610"/>
          </a:xfrm>
          <a:prstGeom prst="rect">
            <a:avLst/>
          </a:prstGeom>
          <a:noFill/>
        </p:spPr>
        <p:txBody>
          <a:bodyPr wrap="square" rtlCol="0">
            <a:spAutoFit/>
          </a:bodyPr>
          <a:lstStyle/>
          <a:p>
            <a:pPr algn="ctr"/>
            <a:r>
              <a:rPr lang="en-GB" sz="1050" b="1" dirty="0">
                <a:latin typeface="Arial Narrow" panose="020B0604020202020204" pitchFamily="34" charset="0"/>
                <a:cs typeface="Arial Narrow" panose="020B0604020202020204" pitchFamily="34" charset="0"/>
              </a:rPr>
              <a:t>Fagradalsfjall</a:t>
            </a:r>
          </a:p>
        </p:txBody>
      </p:sp>
      <p:sp>
        <p:nvSpPr>
          <p:cNvPr id="73" name="Arc 72">
            <a:extLst>
              <a:ext uri="{FF2B5EF4-FFF2-40B4-BE49-F238E27FC236}">
                <a16:creationId xmlns:a16="http://schemas.microsoft.com/office/drawing/2014/main" id="{5D4E5D92-EDC7-C641-AF9A-194A89B4B30F}"/>
              </a:ext>
            </a:extLst>
          </p:cNvPr>
          <p:cNvSpPr/>
          <p:nvPr/>
        </p:nvSpPr>
        <p:spPr>
          <a:xfrm>
            <a:off x="-111347" y="6077784"/>
            <a:ext cx="1228725" cy="786497"/>
          </a:xfrm>
          <a:prstGeom prst="arc">
            <a:avLst>
              <a:gd name="adj1" fmla="val 15278043"/>
              <a:gd name="adj2" fmla="val 21040298"/>
            </a:avLst>
          </a:prstGeom>
          <a:noFill/>
          <a:ln w="12700">
            <a:solidFill>
              <a:srgbClr val="81A0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4" name="Arc 73">
            <a:extLst>
              <a:ext uri="{FF2B5EF4-FFF2-40B4-BE49-F238E27FC236}">
                <a16:creationId xmlns:a16="http://schemas.microsoft.com/office/drawing/2014/main" id="{D9FEF4EE-869B-754B-B45C-8296C73ABEC6}"/>
              </a:ext>
            </a:extLst>
          </p:cNvPr>
          <p:cNvSpPr/>
          <p:nvPr/>
        </p:nvSpPr>
        <p:spPr>
          <a:xfrm>
            <a:off x="266075" y="5823679"/>
            <a:ext cx="876924" cy="1375348"/>
          </a:xfrm>
          <a:prstGeom prst="arc">
            <a:avLst>
              <a:gd name="adj1" fmla="val 16200000"/>
              <a:gd name="adj2" fmla="val 21491384"/>
            </a:avLst>
          </a:prstGeom>
          <a:ln w="1270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75" name="Rounded Rectangle 74">
            <a:extLst>
              <a:ext uri="{FF2B5EF4-FFF2-40B4-BE49-F238E27FC236}">
                <a16:creationId xmlns:a16="http://schemas.microsoft.com/office/drawing/2014/main" id="{87FD9501-72F8-BD42-AA61-5A1DA02B82D1}"/>
              </a:ext>
            </a:extLst>
          </p:cNvPr>
          <p:cNvSpPr/>
          <p:nvPr/>
        </p:nvSpPr>
        <p:spPr>
          <a:xfrm>
            <a:off x="93760" y="5749164"/>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6" name="TextBox 75">
            <a:extLst>
              <a:ext uri="{FF2B5EF4-FFF2-40B4-BE49-F238E27FC236}">
                <a16:creationId xmlns:a16="http://schemas.microsoft.com/office/drawing/2014/main" id="{82BC0F72-04F2-4348-A408-30EF14CB1C5E}"/>
              </a:ext>
            </a:extLst>
          </p:cNvPr>
          <p:cNvSpPr txBox="1"/>
          <p:nvPr/>
        </p:nvSpPr>
        <p:spPr>
          <a:xfrm>
            <a:off x="39585" y="5724076"/>
            <a:ext cx="773436" cy="215444"/>
          </a:xfrm>
          <a:prstGeom prst="rect">
            <a:avLst/>
          </a:prstGeom>
          <a:noFill/>
        </p:spPr>
        <p:txBody>
          <a:bodyPr wrap="square" rtlCol="0" anchor="ctr" anchorCtr="0">
            <a:spAutoFit/>
          </a:bodyPr>
          <a:lstStyle/>
          <a:p>
            <a:pPr algn="ctr"/>
            <a:r>
              <a:rPr lang="en-GB" sz="800" dirty="0">
                <a:latin typeface="Arial" panose="020B0604020202020204" pitchFamily="34" charset="0"/>
                <a:cs typeface="Arial" panose="020B0604020202020204" pitchFamily="34" charset="0"/>
              </a:rPr>
              <a:t>What?</a:t>
            </a:r>
          </a:p>
        </p:txBody>
      </p:sp>
      <p:sp>
        <p:nvSpPr>
          <p:cNvPr id="77" name="Rounded Rectangle 76">
            <a:extLst>
              <a:ext uri="{FF2B5EF4-FFF2-40B4-BE49-F238E27FC236}">
                <a16:creationId xmlns:a16="http://schemas.microsoft.com/office/drawing/2014/main" id="{2031CFBE-4C11-8946-989B-AE96A138AA7D}"/>
              </a:ext>
            </a:extLst>
          </p:cNvPr>
          <p:cNvSpPr/>
          <p:nvPr/>
        </p:nvSpPr>
        <p:spPr>
          <a:xfrm>
            <a:off x="93499" y="6016793"/>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8ED15618-C741-4147-A6C6-C32A90AE7766}"/>
              </a:ext>
            </a:extLst>
          </p:cNvPr>
          <p:cNvSpPr txBox="1"/>
          <p:nvPr/>
        </p:nvSpPr>
        <p:spPr>
          <a:xfrm>
            <a:off x="0" y="5992616"/>
            <a:ext cx="876300"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When?</a:t>
            </a:r>
          </a:p>
        </p:txBody>
      </p:sp>
      <p:sp>
        <p:nvSpPr>
          <p:cNvPr id="85" name="Arc 84">
            <a:extLst>
              <a:ext uri="{FF2B5EF4-FFF2-40B4-BE49-F238E27FC236}">
                <a16:creationId xmlns:a16="http://schemas.microsoft.com/office/drawing/2014/main" id="{99855CD8-3D1D-544C-A121-484C3A7E9E62}"/>
              </a:ext>
            </a:extLst>
          </p:cNvPr>
          <p:cNvSpPr/>
          <p:nvPr/>
        </p:nvSpPr>
        <p:spPr>
          <a:xfrm flipV="1">
            <a:off x="-131333" y="6031565"/>
            <a:ext cx="1228725" cy="786497"/>
          </a:xfrm>
          <a:prstGeom prst="arc">
            <a:avLst>
              <a:gd name="adj1" fmla="val 15278043"/>
              <a:gd name="adj2" fmla="val 21040298"/>
            </a:avLst>
          </a:prstGeom>
          <a:noFill/>
          <a:ln w="12700">
            <a:solidFill>
              <a:srgbClr val="81A0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0" name="Rounded Rectangle 79">
            <a:extLst>
              <a:ext uri="{FF2B5EF4-FFF2-40B4-BE49-F238E27FC236}">
                <a16:creationId xmlns:a16="http://schemas.microsoft.com/office/drawing/2014/main" id="{DE3FEE6C-E79C-974F-BA1F-2BA096C48C8C}"/>
              </a:ext>
            </a:extLst>
          </p:cNvPr>
          <p:cNvSpPr/>
          <p:nvPr/>
        </p:nvSpPr>
        <p:spPr>
          <a:xfrm>
            <a:off x="113984" y="6708692"/>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1" name="TextBox 80">
            <a:extLst>
              <a:ext uri="{FF2B5EF4-FFF2-40B4-BE49-F238E27FC236}">
                <a16:creationId xmlns:a16="http://schemas.microsoft.com/office/drawing/2014/main" id="{6E2DBDE0-15F9-2F43-A44D-1B6C5BCB6036}"/>
              </a:ext>
            </a:extLst>
          </p:cNvPr>
          <p:cNvSpPr txBox="1"/>
          <p:nvPr/>
        </p:nvSpPr>
        <p:spPr>
          <a:xfrm>
            <a:off x="31728" y="6692782"/>
            <a:ext cx="876300"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Where?</a:t>
            </a:r>
          </a:p>
        </p:txBody>
      </p:sp>
      <p:sp>
        <p:nvSpPr>
          <p:cNvPr id="86" name="Arc 85">
            <a:extLst>
              <a:ext uri="{FF2B5EF4-FFF2-40B4-BE49-F238E27FC236}">
                <a16:creationId xmlns:a16="http://schemas.microsoft.com/office/drawing/2014/main" id="{3DE90CDC-97B0-BF47-B310-B73B6ECF0706}"/>
              </a:ext>
            </a:extLst>
          </p:cNvPr>
          <p:cNvSpPr/>
          <p:nvPr/>
        </p:nvSpPr>
        <p:spPr>
          <a:xfrm flipV="1">
            <a:off x="268573" y="5818682"/>
            <a:ext cx="876924" cy="1375348"/>
          </a:xfrm>
          <a:prstGeom prst="arc">
            <a:avLst>
              <a:gd name="adj1" fmla="val 16200000"/>
              <a:gd name="adj2" fmla="val 21491384"/>
            </a:avLst>
          </a:prstGeom>
          <a:ln w="12700">
            <a:solidFill>
              <a:srgbClr val="81A032"/>
            </a:solidFill>
          </a:ln>
        </p:spPr>
        <p:style>
          <a:lnRef idx="1">
            <a:schemeClr val="accent1"/>
          </a:lnRef>
          <a:fillRef idx="0">
            <a:schemeClr val="accent1"/>
          </a:fillRef>
          <a:effectRef idx="0">
            <a:schemeClr val="accent1"/>
          </a:effectRef>
          <a:fontRef idx="minor">
            <a:schemeClr val="tx1"/>
          </a:fontRef>
        </p:style>
        <p:txBody>
          <a:bodyPr wrap="square" rtlCol="0" anchor="ctr"/>
          <a:lstStyle/>
          <a:p>
            <a:pPr algn="ctr"/>
            <a:endParaRPr lang="en-GB" dirty="0"/>
          </a:p>
        </p:txBody>
      </p:sp>
      <p:sp>
        <p:nvSpPr>
          <p:cNvPr id="84" name="Oval 83">
            <a:extLst>
              <a:ext uri="{FF2B5EF4-FFF2-40B4-BE49-F238E27FC236}">
                <a16:creationId xmlns:a16="http://schemas.microsoft.com/office/drawing/2014/main" id="{38DEEBF1-E29B-EF46-AF1A-3B581C33023C}"/>
              </a:ext>
            </a:extLst>
          </p:cNvPr>
          <p:cNvSpPr/>
          <p:nvPr/>
        </p:nvSpPr>
        <p:spPr>
          <a:xfrm>
            <a:off x="1039615" y="6364680"/>
            <a:ext cx="165697" cy="165697"/>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ounded Rectangle 81">
            <a:extLst>
              <a:ext uri="{FF2B5EF4-FFF2-40B4-BE49-F238E27FC236}">
                <a16:creationId xmlns:a16="http://schemas.microsoft.com/office/drawing/2014/main" id="{736CABB1-1C3C-EB4E-AFF7-3CA742A11BBC}"/>
              </a:ext>
            </a:extLst>
          </p:cNvPr>
          <p:cNvSpPr/>
          <p:nvPr/>
        </p:nvSpPr>
        <p:spPr>
          <a:xfrm>
            <a:off x="127091" y="7098354"/>
            <a:ext cx="689303" cy="17125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TextBox 82">
            <a:extLst>
              <a:ext uri="{FF2B5EF4-FFF2-40B4-BE49-F238E27FC236}">
                <a16:creationId xmlns:a16="http://schemas.microsoft.com/office/drawing/2014/main" id="{DCAF6D9A-D53D-F944-9D97-11B80DA8E746}"/>
              </a:ext>
            </a:extLst>
          </p:cNvPr>
          <p:cNvSpPr txBox="1"/>
          <p:nvPr/>
        </p:nvSpPr>
        <p:spPr>
          <a:xfrm>
            <a:off x="33592" y="7074468"/>
            <a:ext cx="876300" cy="215444"/>
          </a:xfrm>
          <a:prstGeom prst="rect">
            <a:avLst/>
          </a:prstGeom>
          <a:noFill/>
        </p:spPr>
        <p:txBody>
          <a:bodyPr wrap="square" rtlCol="0">
            <a:spAutoFit/>
          </a:bodyPr>
          <a:lstStyle/>
          <a:p>
            <a:pPr algn="ctr"/>
            <a:r>
              <a:rPr lang="en-GB" sz="800" dirty="0">
                <a:latin typeface="Arial" panose="020B0604020202020204" pitchFamily="34" charset="0"/>
                <a:cs typeface="Arial" panose="020B0604020202020204" pitchFamily="34" charset="0"/>
              </a:rPr>
              <a:t>Why?</a:t>
            </a:r>
          </a:p>
        </p:txBody>
      </p:sp>
      <p:sp>
        <p:nvSpPr>
          <p:cNvPr id="87" name="Rounded Rectangle 86">
            <a:extLst>
              <a:ext uri="{FF2B5EF4-FFF2-40B4-BE49-F238E27FC236}">
                <a16:creationId xmlns:a16="http://schemas.microsoft.com/office/drawing/2014/main" id="{5F41B404-C406-0C46-86A3-2C9F99FF920E}"/>
              </a:ext>
            </a:extLst>
          </p:cNvPr>
          <p:cNvSpPr/>
          <p:nvPr/>
        </p:nvSpPr>
        <p:spPr>
          <a:xfrm>
            <a:off x="1006997" y="7095281"/>
            <a:ext cx="5567424" cy="81022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  </a:t>
            </a:r>
            <a:endParaRPr lang="en-GB" sz="1300" dirty="0">
              <a:solidFill>
                <a:srgbClr val="81A032"/>
              </a:solidFill>
            </a:endParaRPr>
          </a:p>
        </p:txBody>
      </p:sp>
      <p:sp>
        <p:nvSpPr>
          <p:cNvPr id="8" name="TextBox 7">
            <a:extLst>
              <a:ext uri="{FF2B5EF4-FFF2-40B4-BE49-F238E27FC236}">
                <a16:creationId xmlns:a16="http://schemas.microsoft.com/office/drawing/2014/main" id="{A91B41EB-0713-1446-9E5F-2EE884052450}"/>
              </a:ext>
            </a:extLst>
          </p:cNvPr>
          <p:cNvSpPr txBox="1"/>
          <p:nvPr/>
        </p:nvSpPr>
        <p:spPr>
          <a:xfrm>
            <a:off x="983849" y="7095281"/>
            <a:ext cx="1726755" cy="307777"/>
          </a:xfrm>
          <a:prstGeom prst="rect">
            <a:avLst/>
          </a:prstGeom>
          <a:noFill/>
        </p:spPr>
        <p:txBody>
          <a:bodyPr wrap="none" rtlCol="0">
            <a:spAutoFit/>
          </a:bodyPr>
          <a:lstStyle/>
          <a:p>
            <a:r>
              <a:rPr lang="en-GB" sz="1400" b="1" dirty="0">
                <a:solidFill>
                  <a:srgbClr val="81A032"/>
                </a:solidFill>
              </a:rPr>
              <a:t>Mind Mapping Rules</a:t>
            </a:r>
          </a:p>
        </p:txBody>
      </p:sp>
      <p:sp>
        <p:nvSpPr>
          <p:cNvPr id="10" name="Rectangle 9">
            <a:extLst>
              <a:ext uri="{FF2B5EF4-FFF2-40B4-BE49-F238E27FC236}">
                <a16:creationId xmlns:a16="http://schemas.microsoft.com/office/drawing/2014/main" id="{166C6F7F-4154-5345-8C11-9CC1F7BC04CD}"/>
              </a:ext>
            </a:extLst>
          </p:cNvPr>
          <p:cNvSpPr/>
          <p:nvPr/>
        </p:nvSpPr>
        <p:spPr>
          <a:xfrm>
            <a:off x="989530" y="7314764"/>
            <a:ext cx="965777" cy="276999"/>
          </a:xfrm>
          <a:prstGeom prst="rect">
            <a:avLst/>
          </a:prstGeom>
        </p:spPr>
        <p:txBody>
          <a:bodyPr wrap="none">
            <a:spAutoFit/>
          </a:bodyPr>
          <a:lstStyle/>
          <a:p>
            <a:r>
              <a:rPr lang="en-GB" sz="1200" dirty="0"/>
              <a:t>Use symbols</a:t>
            </a:r>
          </a:p>
        </p:txBody>
      </p:sp>
      <p:sp>
        <p:nvSpPr>
          <p:cNvPr id="88" name="Rectangle 87">
            <a:extLst>
              <a:ext uri="{FF2B5EF4-FFF2-40B4-BE49-F238E27FC236}">
                <a16:creationId xmlns:a16="http://schemas.microsoft.com/office/drawing/2014/main" id="{59980FDC-8812-1049-802D-D60FC45AEB03}"/>
              </a:ext>
            </a:extLst>
          </p:cNvPr>
          <p:cNvSpPr/>
          <p:nvPr/>
        </p:nvSpPr>
        <p:spPr>
          <a:xfrm>
            <a:off x="2067905" y="7328268"/>
            <a:ext cx="1311321" cy="276999"/>
          </a:xfrm>
          <a:prstGeom prst="rect">
            <a:avLst/>
          </a:prstGeom>
        </p:spPr>
        <p:txBody>
          <a:bodyPr wrap="none">
            <a:spAutoFit/>
          </a:bodyPr>
          <a:lstStyle/>
          <a:p>
            <a:r>
              <a:rPr lang="en-GB" sz="1200" dirty="0"/>
              <a:t>Keywords on lines</a:t>
            </a:r>
          </a:p>
        </p:txBody>
      </p:sp>
      <p:sp>
        <p:nvSpPr>
          <p:cNvPr id="89" name="Rectangle 88">
            <a:extLst>
              <a:ext uri="{FF2B5EF4-FFF2-40B4-BE49-F238E27FC236}">
                <a16:creationId xmlns:a16="http://schemas.microsoft.com/office/drawing/2014/main" id="{6DC8AF9A-59C8-A845-BD9C-C51A9C54A993}"/>
              </a:ext>
            </a:extLst>
          </p:cNvPr>
          <p:cNvSpPr/>
          <p:nvPr/>
        </p:nvSpPr>
        <p:spPr>
          <a:xfrm>
            <a:off x="3458796" y="7330197"/>
            <a:ext cx="2387577" cy="276999"/>
          </a:xfrm>
          <a:prstGeom prst="rect">
            <a:avLst/>
          </a:prstGeom>
        </p:spPr>
        <p:txBody>
          <a:bodyPr wrap="none">
            <a:spAutoFit/>
          </a:bodyPr>
          <a:lstStyle/>
          <a:p>
            <a:r>
              <a:rPr lang="en-GB" sz="1200" dirty="0"/>
              <a:t>Lines of different colour, size, styles</a:t>
            </a:r>
          </a:p>
        </p:txBody>
      </p:sp>
      <p:sp>
        <p:nvSpPr>
          <p:cNvPr id="90" name="Rectangle 89">
            <a:extLst>
              <a:ext uri="{FF2B5EF4-FFF2-40B4-BE49-F238E27FC236}">
                <a16:creationId xmlns:a16="http://schemas.microsoft.com/office/drawing/2014/main" id="{522487E3-DD5C-D34D-A045-1A6379C81D63}"/>
              </a:ext>
            </a:extLst>
          </p:cNvPr>
          <p:cNvSpPr/>
          <p:nvPr/>
        </p:nvSpPr>
        <p:spPr>
          <a:xfrm>
            <a:off x="995317" y="7586768"/>
            <a:ext cx="2416174" cy="276999"/>
          </a:xfrm>
          <a:prstGeom prst="rect">
            <a:avLst/>
          </a:prstGeom>
        </p:spPr>
        <p:txBody>
          <a:bodyPr wrap="none">
            <a:spAutoFit/>
          </a:bodyPr>
          <a:lstStyle/>
          <a:p>
            <a:r>
              <a:rPr lang="en-GB" sz="1200" dirty="0"/>
              <a:t>Upper and lower case to emphasise</a:t>
            </a:r>
          </a:p>
        </p:txBody>
      </p:sp>
      <p:sp>
        <p:nvSpPr>
          <p:cNvPr id="91" name="Rectangle 90">
            <a:extLst>
              <a:ext uri="{FF2B5EF4-FFF2-40B4-BE49-F238E27FC236}">
                <a16:creationId xmlns:a16="http://schemas.microsoft.com/office/drawing/2014/main" id="{06EBE0E4-2C26-DC4D-A59A-DC6F349BE3F9}"/>
              </a:ext>
            </a:extLst>
          </p:cNvPr>
          <p:cNvSpPr/>
          <p:nvPr/>
        </p:nvSpPr>
        <p:spPr>
          <a:xfrm>
            <a:off x="3474228" y="7577124"/>
            <a:ext cx="948786" cy="276999"/>
          </a:xfrm>
          <a:prstGeom prst="rect">
            <a:avLst/>
          </a:prstGeom>
        </p:spPr>
        <p:txBody>
          <a:bodyPr wrap="none">
            <a:spAutoFit/>
          </a:bodyPr>
          <a:lstStyle/>
          <a:p>
            <a:r>
              <a:rPr lang="en-GB" sz="1200" dirty="0"/>
              <a:t>Vary colours</a:t>
            </a:r>
          </a:p>
        </p:txBody>
      </p:sp>
      <p:sp>
        <p:nvSpPr>
          <p:cNvPr id="92" name="Rectangle 91">
            <a:extLst>
              <a:ext uri="{FF2B5EF4-FFF2-40B4-BE49-F238E27FC236}">
                <a16:creationId xmlns:a16="http://schemas.microsoft.com/office/drawing/2014/main" id="{F30E6CA7-5D79-1E48-9E11-AA4885E21E21}"/>
              </a:ext>
            </a:extLst>
          </p:cNvPr>
          <p:cNvSpPr/>
          <p:nvPr/>
        </p:nvSpPr>
        <p:spPr>
          <a:xfrm>
            <a:off x="4506305" y="7567478"/>
            <a:ext cx="1001684" cy="276999"/>
          </a:xfrm>
          <a:prstGeom prst="rect">
            <a:avLst/>
          </a:prstGeom>
        </p:spPr>
        <p:txBody>
          <a:bodyPr wrap="none">
            <a:spAutoFit/>
          </a:bodyPr>
          <a:lstStyle/>
          <a:p>
            <a:r>
              <a:rPr lang="en-GB" sz="1200" dirty="0"/>
              <a:t>Key headings</a:t>
            </a:r>
          </a:p>
        </p:txBody>
      </p:sp>
      <p:sp>
        <p:nvSpPr>
          <p:cNvPr id="93" name="Rectangle 92">
            <a:extLst>
              <a:ext uri="{FF2B5EF4-FFF2-40B4-BE49-F238E27FC236}">
                <a16:creationId xmlns:a16="http://schemas.microsoft.com/office/drawing/2014/main" id="{089DF721-C34A-254B-98DE-82FB1D9F965E}"/>
              </a:ext>
            </a:extLst>
          </p:cNvPr>
          <p:cNvSpPr/>
          <p:nvPr/>
        </p:nvSpPr>
        <p:spPr>
          <a:xfrm>
            <a:off x="5654126" y="7569407"/>
            <a:ext cx="426592" cy="276999"/>
          </a:xfrm>
          <a:prstGeom prst="rect">
            <a:avLst/>
          </a:prstGeom>
        </p:spPr>
        <p:txBody>
          <a:bodyPr wrap="none">
            <a:spAutoFit/>
          </a:bodyPr>
          <a:lstStyle/>
          <a:p>
            <a:r>
              <a:rPr lang="en-GB" sz="1200" dirty="0"/>
              <a:t>lists</a:t>
            </a:r>
          </a:p>
        </p:txBody>
      </p:sp>
      <p:sp>
        <p:nvSpPr>
          <p:cNvPr id="94" name="TextBox 93">
            <a:extLst>
              <a:ext uri="{FF2B5EF4-FFF2-40B4-BE49-F238E27FC236}">
                <a16:creationId xmlns:a16="http://schemas.microsoft.com/office/drawing/2014/main" id="{4A10F75A-8C39-3A41-92C8-75F393382009}"/>
              </a:ext>
            </a:extLst>
          </p:cNvPr>
          <p:cNvSpPr txBox="1"/>
          <p:nvPr/>
        </p:nvSpPr>
        <p:spPr>
          <a:xfrm>
            <a:off x="6211997" y="305154"/>
            <a:ext cx="531704" cy="307777"/>
          </a:xfrm>
          <a:prstGeom prst="rect">
            <a:avLst/>
          </a:prstGeom>
          <a:noFill/>
        </p:spPr>
        <p:txBody>
          <a:bodyPr wrap="square" rtlCol="0">
            <a:spAutoFit/>
          </a:bodyPr>
          <a:lstStyle/>
          <a:p>
            <a:pPr algn="ctr"/>
            <a:r>
              <a:rPr lang="en-GB" sz="1400" dirty="0"/>
              <a:t>13</a:t>
            </a:r>
          </a:p>
        </p:txBody>
      </p:sp>
    </p:spTree>
    <p:extLst>
      <p:ext uri="{BB962C8B-B14F-4D97-AF65-F5344CB8AC3E}">
        <p14:creationId xmlns:p14="http://schemas.microsoft.com/office/powerpoint/2010/main" val="2369361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8"/>
            <a:ext cx="6371032" cy="95626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Being able to compare and contrast is a useful skill to have when studying at a higher level. A useful tool to do this is a Venn Diagram. Venn Diagrams show the relations between multiple sets of information. The guide below illustrates how to use a Venn Diagram to compare and contrast two things.</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7" name="Picture 6">
            <a:extLst>
              <a:ext uri="{FF2B5EF4-FFF2-40B4-BE49-F238E27FC236}">
                <a16:creationId xmlns:a16="http://schemas.microsoft.com/office/drawing/2014/main" id="{FCFA5C32-9F57-644A-85C3-971DCF2E4124}"/>
              </a:ext>
            </a:extLst>
          </p:cNvPr>
          <p:cNvPicPr>
            <a:picLocks noChangeAspect="1"/>
          </p:cNvPicPr>
          <p:nvPr/>
        </p:nvPicPr>
        <p:blipFill>
          <a:blip r:embed="rId16"/>
          <a:stretch>
            <a:fillRect/>
          </a:stretch>
        </p:blipFill>
        <p:spPr>
          <a:xfrm>
            <a:off x="754723" y="255671"/>
            <a:ext cx="5625296" cy="596905"/>
          </a:xfrm>
          <a:prstGeom prst="rect">
            <a:avLst/>
          </a:prstGeom>
        </p:spPr>
      </p:pic>
      <p:sp>
        <p:nvSpPr>
          <p:cNvPr id="9" name="Oval 8">
            <a:extLst>
              <a:ext uri="{FF2B5EF4-FFF2-40B4-BE49-F238E27FC236}">
                <a16:creationId xmlns:a16="http://schemas.microsoft.com/office/drawing/2014/main" id="{37DC4356-CD28-2444-B21D-D1E7B463BF3D}"/>
              </a:ext>
            </a:extLst>
          </p:cNvPr>
          <p:cNvSpPr/>
          <p:nvPr/>
        </p:nvSpPr>
        <p:spPr>
          <a:xfrm>
            <a:off x="347241" y="3901631"/>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80C2E768-4FC1-7E40-B421-8CF735893A09}"/>
              </a:ext>
            </a:extLst>
          </p:cNvPr>
          <p:cNvSpPr/>
          <p:nvPr/>
        </p:nvSpPr>
        <p:spPr>
          <a:xfrm>
            <a:off x="2432613" y="3901631"/>
            <a:ext cx="4027990" cy="4027990"/>
          </a:xfrm>
          <a:prstGeom prst="ellipse">
            <a:avLst/>
          </a:prstGeom>
          <a:noFill/>
          <a:ln w="28575">
            <a:solidFill>
              <a:srgbClr val="81A0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ounded Rectangle 94">
            <a:extLst>
              <a:ext uri="{FF2B5EF4-FFF2-40B4-BE49-F238E27FC236}">
                <a16:creationId xmlns:a16="http://schemas.microsoft.com/office/drawing/2014/main" id="{4C0410CB-C7FB-7243-9F3C-64CBCAB56510}"/>
              </a:ext>
            </a:extLst>
          </p:cNvPr>
          <p:cNvSpPr/>
          <p:nvPr/>
        </p:nvSpPr>
        <p:spPr>
          <a:xfrm>
            <a:off x="211579" y="1974053"/>
            <a:ext cx="6371032" cy="1521500"/>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Creating a Venn Diagram</a:t>
            </a:r>
          </a:p>
          <a:p>
            <a:pPr marL="342900" indent="-342900">
              <a:buAutoNum type="arabicPeriod"/>
            </a:pPr>
            <a:r>
              <a:rPr lang="en-GB" sz="1300" dirty="0">
                <a:solidFill>
                  <a:schemeClr val="tx1"/>
                </a:solidFill>
              </a:rPr>
              <a:t>Draw two circles that overlap (as shown below)</a:t>
            </a:r>
          </a:p>
          <a:p>
            <a:pPr marL="342900" indent="-342900">
              <a:buAutoNum type="arabicPeriod"/>
            </a:pPr>
            <a:r>
              <a:rPr lang="en-GB" sz="1300" dirty="0">
                <a:solidFill>
                  <a:schemeClr val="tx1"/>
                </a:solidFill>
              </a:rPr>
              <a:t>Identify the things you are comparing and contrasting </a:t>
            </a:r>
          </a:p>
          <a:p>
            <a:pPr marL="342900" indent="-342900">
              <a:buAutoNum type="arabicPeriod"/>
            </a:pPr>
            <a:r>
              <a:rPr lang="en-GB" sz="1300" dirty="0">
                <a:solidFill>
                  <a:schemeClr val="tx1"/>
                </a:solidFill>
              </a:rPr>
              <a:t>In the area below item one, identify everything that only applies to item one</a:t>
            </a:r>
          </a:p>
          <a:p>
            <a:pPr marL="342900" indent="-342900">
              <a:buAutoNum type="arabicPeriod"/>
            </a:pPr>
            <a:r>
              <a:rPr lang="en-GB" sz="1300" dirty="0">
                <a:solidFill>
                  <a:schemeClr val="tx1"/>
                </a:solidFill>
              </a:rPr>
              <a:t>In the area below item two, identify everything that only applies to item two.</a:t>
            </a:r>
          </a:p>
          <a:p>
            <a:pPr marL="342900" indent="-342900">
              <a:buAutoNum type="arabicPeriod"/>
            </a:pPr>
            <a:r>
              <a:rPr lang="en-GB" sz="1300" dirty="0">
                <a:solidFill>
                  <a:schemeClr val="tx1"/>
                </a:solidFill>
              </a:rPr>
              <a:t>In the area where the circles cross over, identify everything the two items have in common</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11" name="Rectangle 10">
            <a:extLst>
              <a:ext uri="{FF2B5EF4-FFF2-40B4-BE49-F238E27FC236}">
                <a16:creationId xmlns:a16="http://schemas.microsoft.com/office/drawing/2014/main" id="{D556EAA6-A9CB-7D4E-A6AB-23C237E4D622}"/>
              </a:ext>
            </a:extLst>
          </p:cNvPr>
          <p:cNvSpPr/>
          <p:nvPr/>
        </p:nvSpPr>
        <p:spPr>
          <a:xfrm>
            <a:off x="1916670" y="3541416"/>
            <a:ext cx="795795" cy="369332"/>
          </a:xfrm>
          <a:prstGeom prst="rect">
            <a:avLst/>
          </a:prstGeom>
        </p:spPr>
        <p:txBody>
          <a:bodyPr wrap="none">
            <a:spAutoFit/>
          </a:bodyPr>
          <a:lstStyle/>
          <a:p>
            <a:r>
              <a:rPr lang="en-GB" b="1" dirty="0">
                <a:solidFill>
                  <a:srgbClr val="81A032"/>
                </a:solidFill>
              </a:rPr>
              <a:t>Item 1</a:t>
            </a:r>
            <a:endParaRPr lang="en-GB" dirty="0"/>
          </a:p>
        </p:txBody>
      </p:sp>
      <p:sp>
        <p:nvSpPr>
          <p:cNvPr id="96" name="Rectangle 95">
            <a:extLst>
              <a:ext uri="{FF2B5EF4-FFF2-40B4-BE49-F238E27FC236}">
                <a16:creationId xmlns:a16="http://schemas.microsoft.com/office/drawing/2014/main" id="{82EE91F2-BD4F-0349-8EDC-2B680099F364}"/>
              </a:ext>
            </a:extLst>
          </p:cNvPr>
          <p:cNvSpPr/>
          <p:nvPr/>
        </p:nvSpPr>
        <p:spPr>
          <a:xfrm>
            <a:off x="4059916" y="3554919"/>
            <a:ext cx="795795" cy="369332"/>
          </a:xfrm>
          <a:prstGeom prst="rect">
            <a:avLst/>
          </a:prstGeom>
        </p:spPr>
        <p:txBody>
          <a:bodyPr wrap="none">
            <a:spAutoFit/>
          </a:bodyPr>
          <a:lstStyle/>
          <a:p>
            <a:r>
              <a:rPr lang="en-GB" b="1" dirty="0">
                <a:solidFill>
                  <a:srgbClr val="81A032"/>
                </a:solidFill>
              </a:rPr>
              <a:t>Item 2</a:t>
            </a:r>
            <a:endParaRPr lang="en-GB" dirty="0"/>
          </a:p>
        </p:txBody>
      </p:sp>
      <p:sp>
        <p:nvSpPr>
          <p:cNvPr id="15" name="Rectangle 14">
            <a:extLst>
              <a:ext uri="{FF2B5EF4-FFF2-40B4-BE49-F238E27FC236}">
                <a16:creationId xmlns:a16="http://schemas.microsoft.com/office/drawing/2014/main" id="{D0D6F591-803E-9447-A378-AFDF8FF5A2C8}"/>
              </a:ext>
            </a:extLst>
          </p:cNvPr>
          <p:cNvSpPr/>
          <p:nvPr/>
        </p:nvSpPr>
        <p:spPr>
          <a:xfrm>
            <a:off x="503037" y="5717457"/>
            <a:ext cx="1765291" cy="369332"/>
          </a:xfrm>
          <a:prstGeom prst="rect">
            <a:avLst/>
          </a:prstGeom>
        </p:spPr>
        <p:txBody>
          <a:bodyPr wrap="none">
            <a:spAutoFit/>
          </a:bodyPr>
          <a:lstStyle/>
          <a:p>
            <a:r>
              <a:rPr lang="en-GB" dirty="0"/>
              <a:t>Unique to item 1</a:t>
            </a:r>
          </a:p>
        </p:txBody>
      </p:sp>
      <p:sp>
        <p:nvSpPr>
          <p:cNvPr id="97" name="Rectangle 96">
            <a:extLst>
              <a:ext uri="{FF2B5EF4-FFF2-40B4-BE49-F238E27FC236}">
                <a16:creationId xmlns:a16="http://schemas.microsoft.com/office/drawing/2014/main" id="{0B6EE939-77FB-0740-AFE8-B8044F75944D}"/>
              </a:ext>
            </a:extLst>
          </p:cNvPr>
          <p:cNvSpPr/>
          <p:nvPr/>
        </p:nvSpPr>
        <p:spPr>
          <a:xfrm>
            <a:off x="4544531" y="5707812"/>
            <a:ext cx="1765291" cy="369332"/>
          </a:xfrm>
          <a:prstGeom prst="rect">
            <a:avLst/>
          </a:prstGeom>
        </p:spPr>
        <p:txBody>
          <a:bodyPr wrap="none">
            <a:spAutoFit/>
          </a:bodyPr>
          <a:lstStyle/>
          <a:p>
            <a:r>
              <a:rPr lang="en-GB" dirty="0"/>
              <a:t>Unique to item 2</a:t>
            </a:r>
          </a:p>
        </p:txBody>
      </p:sp>
      <p:sp>
        <p:nvSpPr>
          <p:cNvPr id="98" name="Rectangle 97">
            <a:extLst>
              <a:ext uri="{FF2B5EF4-FFF2-40B4-BE49-F238E27FC236}">
                <a16:creationId xmlns:a16="http://schemas.microsoft.com/office/drawing/2014/main" id="{512B3F9B-A4E8-364E-A8FD-EB8E0EA0DCA8}"/>
              </a:ext>
            </a:extLst>
          </p:cNvPr>
          <p:cNvSpPr/>
          <p:nvPr/>
        </p:nvSpPr>
        <p:spPr>
          <a:xfrm>
            <a:off x="2474592" y="5593994"/>
            <a:ext cx="1864934" cy="646331"/>
          </a:xfrm>
          <a:prstGeom prst="rect">
            <a:avLst/>
          </a:prstGeom>
        </p:spPr>
        <p:txBody>
          <a:bodyPr wrap="none">
            <a:spAutoFit/>
          </a:bodyPr>
          <a:lstStyle/>
          <a:p>
            <a:pPr algn="ctr"/>
            <a:r>
              <a:rPr lang="en-GB" dirty="0"/>
              <a:t>Common features</a:t>
            </a:r>
          </a:p>
          <a:p>
            <a:pPr algn="ctr"/>
            <a:r>
              <a:rPr lang="en-GB" dirty="0"/>
              <a:t>of item 1 and 2</a:t>
            </a:r>
          </a:p>
        </p:txBody>
      </p:sp>
      <p:sp>
        <p:nvSpPr>
          <p:cNvPr id="99" name="Rounded Rectangle 98">
            <a:extLst>
              <a:ext uri="{FF2B5EF4-FFF2-40B4-BE49-F238E27FC236}">
                <a16:creationId xmlns:a16="http://schemas.microsoft.com/office/drawing/2014/main" id="{89A95BCB-2CF7-BF4B-A209-F5BEA7024D68}"/>
              </a:ext>
            </a:extLst>
          </p:cNvPr>
          <p:cNvSpPr/>
          <p:nvPr/>
        </p:nvSpPr>
        <p:spPr>
          <a:xfrm>
            <a:off x="219810" y="8065298"/>
            <a:ext cx="637103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Use the A3 template you’ve been given to create a Venn Diagram to compare and contrast the two eruptions you have been studying.  </a:t>
            </a:r>
          </a:p>
        </p:txBody>
      </p:sp>
      <p:sp>
        <p:nvSpPr>
          <p:cNvPr id="100" name="Rounded Rectangle 99">
            <a:extLst>
              <a:ext uri="{FF2B5EF4-FFF2-40B4-BE49-F238E27FC236}">
                <a16:creationId xmlns:a16="http://schemas.microsoft.com/office/drawing/2014/main" id="{B7927E35-C04F-0B43-9B75-D50AFA94D6F4}"/>
              </a:ext>
            </a:extLst>
          </p:cNvPr>
          <p:cNvSpPr/>
          <p:nvPr/>
        </p:nvSpPr>
        <p:spPr>
          <a:xfrm>
            <a:off x="213508" y="3584864"/>
            <a:ext cx="6371032" cy="441324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44" name="TextBox 43">
            <a:extLst>
              <a:ext uri="{FF2B5EF4-FFF2-40B4-BE49-F238E27FC236}">
                <a16:creationId xmlns:a16="http://schemas.microsoft.com/office/drawing/2014/main" id="{F1882CD1-F16B-0846-83D4-5FDA43B139A1}"/>
              </a:ext>
            </a:extLst>
          </p:cNvPr>
          <p:cNvSpPr txBox="1"/>
          <p:nvPr/>
        </p:nvSpPr>
        <p:spPr>
          <a:xfrm>
            <a:off x="6211997" y="305154"/>
            <a:ext cx="531704" cy="307777"/>
          </a:xfrm>
          <a:prstGeom prst="rect">
            <a:avLst/>
          </a:prstGeom>
          <a:noFill/>
        </p:spPr>
        <p:txBody>
          <a:bodyPr wrap="square" rtlCol="0">
            <a:spAutoFit/>
          </a:bodyPr>
          <a:lstStyle/>
          <a:p>
            <a:pPr algn="ctr"/>
            <a:r>
              <a:rPr lang="en-GB" sz="1400" dirty="0"/>
              <a:t>14</a:t>
            </a:r>
          </a:p>
        </p:txBody>
      </p:sp>
    </p:spTree>
    <p:extLst>
      <p:ext uri="{BB962C8B-B14F-4D97-AF65-F5344CB8AC3E}">
        <p14:creationId xmlns:p14="http://schemas.microsoft.com/office/powerpoint/2010/main" val="3403480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3" name="Rectangle 12">
            <a:extLst>
              <a:ext uri="{FF2B5EF4-FFF2-40B4-BE49-F238E27FC236}">
                <a16:creationId xmlns:a16="http://schemas.microsoft.com/office/drawing/2014/main" id="{BD7AAA1A-001C-A648-BB0D-3BDCBD2203A8}"/>
              </a:ext>
            </a:extLst>
          </p:cNvPr>
          <p:cNvSpPr/>
          <p:nvPr/>
        </p:nvSpPr>
        <p:spPr>
          <a:xfrm>
            <a:off x="13956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63695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5941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9117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21184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8418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10919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5118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34241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8303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7685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6723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41945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94477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5276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12495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7454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9648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93707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7921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7892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42449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41384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404828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7906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43412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530704" y="9114071"/>
            <a:ext cx="445622" cy="445622"/>
          </a:xfrm>
          <a:prstGeom prst="rect">
            <a:avLst/>
          </a:prstGeom>
        </p:spPr>
      </p:pic>
      <p:sp>
        <p:nvSpPr>
          <p:cNvPr id="99" name="Rounded Rectangle 98">
            <a:extLst>
              <a:ext uri="{FF2B5EF4-FFF2-40B4-BE49-F238E27FC236}">
                <a16:creationId xmlns:a16="http://schemas.microsoft.com/office/drawing/2014/main" id="{89A95BCB-2CF7-BF4B-A209-F5BEA7024D68}"/>
              </a:ext>
            </a:extLst>
          </p:cNvPr>
          <p:cNvSpPr/>
          <p:nvPr/>
        </p:nvSpPr>
        <p:spPr>
          <a:xfrm>
            <a:off x="241825" y="8102085"/>
            <a:ext cx="6414012" cy="53122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Test your self with the information on your cards. Have a friend or family member check your ability to recall the information on the cards. Repeat until all cards are in box 4. </a:t>
            </a:r>
          </a:p>
        </p:txBody>
      </p:sp>
      <p:pic>
        <p:nvPicPr>
          <p:cNvPr id="17" name="Picture 16" descr="Icon&#10;&#10;Description automatically generated">
            <a:extLst>
              <a:ext uri="{FF2B5EF4-FFF2-40B4-BE49-F238E27FC236}">
                <a16:creationId xmlns:a16="http://schemas.microsoft.com/office/drawing/2014/main" id="{548CB2A2-7F15-C745-9E7A-4DAB4BC1F01A}"/>
              </a:ext>
            </a:extLst>
          </p:cNvPr>
          <p:cNvPicPr>
            <a:picLocks noChangeAspect="1"/>
          </p:cNvPicPr>
          <p:nvPr/>
        </p:nvPicPr>
        <p:blipFill>
          <a:blip r:embed="rId16"/>
          <a:stretch>
            <a:fillRect/>
          </a:stretch>
        </p:blipFill>
        <p:spPr>
          <a:xfrm>
            <a:off x="788276" y="238276"/>
            <a:ext cx="4469524" cy="679222"/>
          </a:xfrm>
          <a:prstGeom prst="rect">
            <a:avLst/>
          </a:prstGeom>
        </p:spPr>
      </p:pic>
      <p:sp>
        <p:nvSpPr>
          <p:cNvPr id="50" name="Rounded Rectangle 49">
            <a:extLst>
              <a:ext uri="{FF2B5EF4-FFF2-40B4-BE49-F238E27FC236}">
                <a16:creationId xmlns:a16="http://schemas.microsoft.com/office/drawing/2014/main" id="{66EB67CB-09F4-5E48-8A1F-F2A00827F189}"/>
              </a:ext>
            </a:extLst>
          </p:cNvPr>
          <p:cNvSpPr/>
          <p:nvPr/>
        </p:nvSpPr>
        <p:spPr>
          <a:xfrm>
            <a:off x="256939" y="4717819"/>
            <a:ext cx="6380237" cy="91572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Leitner recommends that when we have a large amount of information to learn on flash cards we tend to focus on those we already know and avoid the ones we find difficult. To avoid this, create four sections in your storage box (or what ever way you are storing your cards). </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sp>
        <p:nvSpPr>
          <p:cNvPr id="51" name="Rounded Rectangle 50">
            <a:extLst>
              <a:ext uri="{FF2B5EF4-FFF2-40B4-BE49-F238E27FC236}">
                <a16:creationId xmlns:a16="http://schemas.microsoft.com/office/drawing/2014/main" id="{E1EE1992-2423-894B-9867-9FE2EE2039DD}"/>
              </a:ext>
            </a:extLst>
          </p:cNvPr>
          <p:cNvSpPr/>
          <p:nvPr/>
        </p:nvSpPr>
        <p:spPr>
          <a:xfrm>
            <a:off x="253160" y="5697909"/>
            <a:ext cx="3169709" cy="1118050"/>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1</a:t>
            </a:r>
          </a:p>
          <a:p>
            <a:r>
              <a:rPr lang="en-GB" sz="1100" dirty="0">
                <a:solidFill>
                  <a:schemeClr val="tx1"/>
                </a:solidFill>
              </a:rPr>
              <a:t>Here you put the cards for frequent practice. This is the stuff that needs regular review because you’re not remembering it. Spend around 40% of your time on these. When you are confident and fully recall a card, move it to box 2. </a:t>
            </a:r>
          </a:p>
          <a:p>
            <a:r>
              <a:rPr lang="en-GB" sz="1300" dirty="0">
                <a:solidFill>
                  <a:schemeClr val="tx1"/>
                </a:solidFill>
              </a:rPr>
              <a:t>  </a:t>
            </a:r>
            <a:endParaRPr lang="en-GB" sz="1300" dirty="0">
              <a:solidFill>
                <a:srgbClr val="81A032"/>
              </a:solidFill>
            </a:endParaRPr>
          </a:p>
        </p:txBody>
      </p:sp>
      <p:sp>
        <p:nvSpPr>
          <p:cNvPr id="52" name="Rounded Rectangle 51">
            <a:extLst>
              <a:ext uri="{FF2B5EF4-FFF2-40B4-BE49-F238E27FC236}">
                <a16:creationId xmlns:a16="http://schemas.microsoft.com/office/drawing/2014/main" id="{162A9B3D-F94C-254E-8356-B979FB8D94B9}"/>
              </a:ext>
            </a:extLst>
          </p:cNvPr>
          <p:cNvSpPr/>
          <p:nvPr/>
        </p:nvSpPr>
        <p:spPr>
          <a:xfrm>
            <a:off x="3509580" y="5708418"/>
            <a:ext cx="3133816" cy="112330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2</a:t>
            </a:r>
          </a:p>
          <a:p>
            <a:r>
              <a:rPr lang="en-GB" sz="1100" dirty="0">
                <a:solidFill>
                  <a:schemeClr val="tx1"/>
                </a:solidFill>
              </a:rPr>
              <a:t>Around 30% of your time is spent here. These are cards that have only just moved out of box 1, or cards containing information that still trips you up. If you’re not remembering it, move it up to box 1 or down to box 3 if you’ve regularly recalling it.  </a:t>
            </a:r>
          </a:p>
          <a:p>
            <a:r>
              <a:rPr lang="en-GB" sz="1300" dirty="0">
                <a:solidFill>
                  <a:schemeClr val="tx1"/>
                </a:solidFill>
              </a:rPr>
              <a:t>  </a:t>
            </a:r>
            <a:endParaRPr lang="en-GB" sz="1300" dirty="0">
              <a:solidFill>
                <a:srgbClr val="81A032"/>
              </a:solidFill>
            </a:endParaRPr>
          </a:p>
        </p:txBody>
      </p:sp>
      <p:sp>
        <p:nvSpPr>
          <p:cNvPr id="53" name="Rounded Rectangle 52">
            <a:extLst>
              <a:ext uri="{FF2B5EF4-FFF2-40B4-BE49-F238E27FC236}">
                <a16:creationId xmlns:a16="http://schemas.microsoft.com/office/drawing/2014/main" id="{07886F06-2E22-124D-8E6E-BBBA26C2234F}"/>
              </a:ext>
            </a:extLst>
          </p:cNvPr>
          <p:cNvSpPr/>
          <p:nvPr/>
        </p:nvSpPr>
        <p:spPr>
          <a:xfrm>
            <a:off x="245603" y="6898714"/>
            <a:ext cx="3184711" cy="111542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3</a:t>
            </a:r>
          </a:p>
          <a:p>
            <a:r>
              <a:rPr lang="en-GB" sz="1100" dirty="0">
                <a:solidFill>
                  <a:schemeClr val="tx1"/>
                </a:solidFill>
              </a:rPr>
              <a:t>Spend around 20% of your time here. These are the cards you can almost always recall. You feel confident about the content, even though some might be complex. If you make any mistakes in recall, move the card up to box 2. </a:t>
            </a:r>
          </a:p>
          <a:p>
            <a:r>
              <a:rPr lang="en-GB" sz="1300" dirty="0">
                <a:solidFill>
                  <a:schemeClr val="tx1"/>
                </a:solidFill>
              </a:rPr>
              <a:t>  </a:t>
            </a:r>
            <a:endParaRPr lang="en-GB" sz="1300" dirty="0">
              <a:solidFill>
                <a:srgbClr val="81A032"/>
              </a:solidFill>
            </a:endParaRPr>
          </a:p>
        </p:txBody>
      </p:sp>
      <p:sp>
        <p:nvSpPr>
          <p:cNvPr id="54" name="Rounded Rectangle 53">
            <a:extLst>
              <a:ext uri="{FF2B5EF4-FFF2-40B4-BE49-F238E27FC236}">
                <a16:creationId xmlns:a16="http://schemas.microsoft.com/office/drawing/2014/main" id="{79FF117B-95A3-D84F-8119-C6C0E7BDE388}"/>
              </a:ext>
            </a:extLst>
          </p:cNvPr>
          <p:cNvSpPr/>
          <p:nvPr/>
        </p:nvSpPr>
        <p:spPr>
          <a:xfrm>
            <a:off x="3504325" y="6901343"/>
            <a:ext cx="3139966" cy="112067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b="1" dirty="0">
                <a:solidFill>
                  <a:srgbClr val="81A032"/>
                </a:solidFill>
              </a:rPr>
              <a:t>Box 4</a:t>
            </a:r>
          </a:p>
          <a:p>
            <a:r>
              <a:rPr lang="en-GB" sz="1100" dirty="0">
                <a:solidFill>
                  <a:schemeClr val="tx1"/>
                </a:solidFill>
              </a:rPr>
              <a:t>You’ll start with only a few cards here. This is the material you feel is easy to recall. You always get it right, therefore you only spend 10% of your time checking the cards here. However, it is key that nothing ever leaves this box as you know it so well.</a:t>
            </a:r>
          </a:p>
          <a:p>
            <a:r>
              <a:rPr lang="en-GB" sz="1300" dirty="0">
                <a:solidFill>
                  <a:schemeClr val="tx1"/>
                </a:solidFill>
              </a:rPr>
              <a:t>  </a:t>
            </a:r>
            <a:endParaRPr lang="en-GB" sz="1300" dirty="0">
              <a:solidFill>
                <a:srgbClr val="81A032"/>
              </a:solidFill>
            </a:endParaRPr>
          </a:p>
        </p:txBody>
      </p:sp>
      <p:sp>
        <p:nvSpPr>
          <p:cNvPr id="56" name="Rounded Rectangle 55">
            <a:extLst>
              <a:ext uri="{FF2B5EF4-FFF2-40B4-BE49-F238E27FC236}">
                <a16:creationId xmlns:a16="http://schemas.microsoft.com/office/drawing/2014/main" id="{84BC0014-9D82-2949-99A1-F8982E365A01}"/>
              </a:ext>
            </a:extLst>
          </p:cNvPr>
          <p:cNvSpPr/>
          <p:nvPr/>
        </p:nvSpPr>
        <p:spPr>
          <a:xfrm>
            <a:off x="258261" y="2649470"/>
            <a:ext cx="2751639" cy="19987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1. </a:t>
            </a:r>
          </a:p>
          <a:p>
            <a:r>
              <a:rPr lang="en-GB" sz="1300" dirty="0">
                <a:solidFill>
                  <a:schemeClr val="tx1"/>
                </a:solidFill>
              </a:rPr>
              <a:t>  </a:t>
            </a:r>
            <a:endParaRPr lang="en-GB" sz="1300" dirty="0">
              <a:solidFill>
                <a:srgbClr val="81A032"/>
              </a:solidFill>
            </a:endParaRPr>
          </a:p>
        </p:txBody>
      </p:sp>
      <p:sp>
        <p:nvSpPr>
          <p:cNvPr id="25" name="TextBox 24">
            <a:extLst>
              <a:ext uri="{FF2B5EF4-FFF2-40B4-BE49-F238E27FC236}">
                <a16:creationId xmlns:a16="http://schemas.microsoft.com/office/drawing/2014/main" id="{913D4A9D-7235-D44D-B931-23D1F78F4033}"/>
              </a:ext>
            </a:extLst>
          </p:cNvPr>
          <p:cNvSpPr txBox="1"/>
          <p:nvPr/>
        </p:nvSpPr>
        <p:spPr>
          <a:xfrm>
            <a:off x="584200" y="2717800"/>
            <a:ext cx="2540000" cy="1892826"/>
          </a:xfrm>
          <a:prstGeom prst="rect">
            <a:avLst/>
          </a:prstGeom>
          <a:noFill/>
        </p:spPr>
        <p:txBody>
          <a:bodyPr wrap="square" rtlCol="0">
            <a:spAutoFit/>
          </a:bodyPr>
          <a:lstStyle/>
          <a:p>
            <a:r>
              <a:rPr lang="en-GB" sz="1300" dirty="0"/>
              <a:t>Ensure that the flashcards have a question or key term on one side and the answer or definition on the other.</a:t>
            </a:r>
          </a:p>
          <a:p>
            <a:r>
              <a:rPr lang="en-GB" sz="1300" dirty="0"/>
              <a:t>- The flashcard must work the memory.</a:t>
            </a:r>
          </a:p>
          <a:p>
            <a:r>
              <a:rPr lang="en-GB" sz="1300" dirty="0"/>
              <a:t>- If flashcards only contain notes then no retrieval practice will be happening.</a:t>
            </a:r>
          </a:p>
        </p:txBody>
      </p:sp>
      <p:sp>
        <p:nvSpPr>
          <p:cNvPr id="58" name="Rounded Rectangle 57">
            <a:extLst>
              <a:ext uri="{FF2B5EF4-FFF2-40B4-BE49-F238E27FC236}">
                <a16:creationId xmlns:a16="http://schemas.microsoft.com/office/drawing/2014/main" id="{6A17643B-6F38-4845-AB25-953AEC636B95}"/>
              </a:ext>
            </a:extLst>
          </p:cNvPr>
          <p:cNvSpPr/>
          <p:nvPr/>
        </p:nvSpPr>
        <p:spPr>
          <a:xfrm>
            <a:off x="3115761" y="2662171"/>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2. </a:t>
            </a:r>
          </a:p>
          <a:p>
            <a:r>
              <a:rPr lang="en-GB" sz="1300" dirty="0">
                <a:solidFill>
                  <a:schemeClr val="tx1"/>
                </a:solidFill>
              </a:rPr>
              <a:t>  </a:t>
            </a:r>
            <a:endParaRPr lang="en-GB" sz="1300" dirty="0">
              <a:solidFill>
                <a:srgbClr val="81A032"/>
              </a:solidFill>
            </a:endParaRPr>
          </a:p>
        </p:txBody>
      </p:sp>
      <p:sp>
        <p:nvSpPr>
          <p:cNvPr id="59" name="TextBox 58">
            <a:extLst>
              <a:ext uri="{FF2B5EF4-FFF2-40B4-BE49-F238E27FC236}">
                <a16:creationId xmlns:a16="http://schemas.microsoft.com/office/drawing/2014/main" id="{1A9F61E5-5CFF-E843-B1DB-F39252C2F64C}"/>
              </a:ext>
            </a:extLst>
          </p:cNvPr>
          <p:cNvSpPr txBox="1"/>
          <p:nvPr/>
        </p:nvSpPr>
        <p:spPr>
          <a:xfrm>
            <a:off x="3440546" y="2705100"/>
            <a:ext cx="3136900" cy="492443"/>
          </a:xfrm>
          <a:prstGeom prst="rect">
            <a:avLst/>
          </a:prstGeom>
          <a:noFill/>
        </p:spPr>
        <p:txBody>
          <a:bodyPr wrap="square" rtlCol="0">
            <a:spAutoFit/>
          </a:bodyPr>
          <a:lstStyle/>
          <a:p>
            <a:r>
              <a:rPr lang="en-GB" sz="1300" dirty="0"/>
              <a:t>Ensure the right questions and knowledge are on the cards.</a:t>
            </a:r>
          </a:p>
        </p:txBody>
      </p:sp>
      <p:sp>
        <p:nvSpPr>
          <p:cNvPr id="60" name="Rounded Rectangle 59">
            <a:extLst>
              <a:ext uri="{FF2B5EF4-FFF2-40B4-BE49-F238E27FC236}">
                <a16:creationId xmlns:a16="http://schemas.microsoft.com/office/drawing/2014/main" id="{60CF8513-CCFF-1C47-8F8B-B2ECF2EBAA82}"/>
              </a:ext>
            </a:extLst>
          </p:cNvPr>
          <p:cNvSpPr/>
          <p:nvPr/>
        </p:nvSpPr>
        <p:spPr>
          <a:xfrm>
            <a:off x="3122689" y="4047626"/>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4. </a:t>
            </a:r>
          </a:p>
          <a:p>
            <a:r>
              <a:rPr lang="en-GB" sz="1300" dirty="0">
                <a:solidFill>
                  <a:schemeClr val="tx1"/>
                </a:solidFill>
              </a:rPr>
              <a:t>  </a:t>
            </a:r>
            <a:endParaRPr lang="en-GB" sz="1300" dirty="0">
              <a:solidFill>
                <a:srgbClr val="81A032"/>
              </a:solidFill>
            </a:endParaRPr>
          </a:p>
        </p:txBody>
      </p:sp>
      <p:sp>
        <p:nvSpPr>
          <p:cNvPr id="61" name="TextBox 60">
            <a:extLst>
              <a:ext uri="{FF2B5EF4-FFF2-40B4-BE49-F238E27FC236}">
                <a16:creationId xmlns:a16="http://schemas.microsoft.com/office/drawing/2014/main" id="{D7D5D9D5-971F-904E-A729-DC4A9A178DC6}"/>
              </a:ext>
            </a:extLst>
          </p:cNvPr>
          <p:cNvSpPr txBox="1"/>
          <p:nvPr/>
        </p:nvSpPr>
        <p:spPr>
          <a:xfrm>
            <a:off x="3447474" y="4090555"/>
            <a:ext cx="3136900" cy="492443"/>
          </a:xfrm>
          <a:prstGeom prst="rect">
            <a:avLst/>
          </a:prstGeom>
          <a:noFill/>
        </p:spPr>
        <p:txBody>
          <a:bodyPr wrap="square" rtlCol="0">
            <a:spAutoFit/>
          </a:bodyPr>
          <a:lstStyle/>
          <a:p>
            <a:r>
              <a:rPr lang="en-GB" sz="1300" dirty="0"/>
              <a:t>Write clearly. You should be able to read what you wrote at a very quick glance.</a:t>
            </a:r>
          </a:p>
        </p:txBody>
      </p:sp>
      <p:sp>
        <p:nvSpPr>
          <p:cNvPr id="62" name="Rounded Rectangle 61">
            <a:extLst>
              <a:ext uri="{FF2B5EF4-FFF2-40B4-BE49-F238E27FC236}">
                <a16:creationId xmlns:a16="http://schemas.microsoft.com/office/drawing/2014/main" id="{DE0BBA39-4017-8945-BDC7-1EAFE2429C25}"/>
              </a:ext>
            </a:extLst>
          </p:cNvPr>
          <p:cNvSpPr/>
          <p:nvPr/>
        </p:nvSpPr>
        <p:spPr>
          <a:xfrm>
            <a:off x="3122689" y="3347971"/>
            <a:ext cx="3513639" cy="589029"/>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2800" dirty="0">
                <a:solidFill>
                  <a:srgbClr val="81A032"/>
                </a:solidFill>
              </a:rPr>
              <a:t>3. </a:t>
            </a:r>
          </a:p>
          <a:p>
            <a:r>
              <a:rPr lang="en-GB" sz="1300" dirty="0">
                <a:solidFill>
                  <a:schemeClr val="tx1"/>
                </a:solidFill>
              </a:rPr>
              <a:t>  </a:t>
            </a:r>
            <a:endParaRPr lang="en-GB" sz="1300" dirty="0">
              <a:solidFill>
                <a:srgbClr val="81A032"/>
              </a:solidFill>
            </a:endParaRPr>
          </a:p>
        </p:txBody>
      </p:sp>
      <p:sp>
        <p:nvSpPr>
          <p:cNvPr id="63" name="TextBox 62">
            <a:extLst>
              <a:ext uri="{FF2B5EF4-FFF2-40B4-BE49-F238E27FC236}">
                <a16:creationId xmlns:a16="http://schemas.microsoft.com/office/drawing/2014/main" id="{94FB1209-DADD-DC40-848A-EF2EA8870305}"/>
              </a:ext>
            </a:extLst>
          </p:cNvPr>
          <p:cNvSpPr txBox="1"/>
          <p:nvPr/>
        </p:nvSpPr>
        <p:spPr>
          <a:xfrm>
            <a:off x="3440546" y="3390900"/>
            <a:ext cx="3271981" cy="492443"/>
          </a:xfrm>
          <a:prstGeom prst="rect">
            <a:avLst/>
          </a:prstGeom>
          <a:noFill/>
        </p:spPr>
        <p:txBody>
          <a:bodyPr wrap="square" rtlCol="0">
            <a:spAutoFit/>
          </a:bodyPr>
          <a:lstStyle/>
          <a:p>
            <a:r>
              <a:rPr lang="en-GB" sz="1300" dirty="0"/>
              <a:t>Keep the information as short as possible. You are condensing the information you have.</a:t>
            </a:r>
          </a:p>
        </p:txBody>
      </p:sp>
      <p:sp>
        <p:nvSpPr>
          <p:cNvPr id="12" name="Rounded Rectangle 11">
            <a:extLst>
              <a:ext uri="{FF2B5EF4-FFF2-40B4-BE49-F238E27FC236}">
                <a16:creationId xmlns:a16="http://schemas.microsoft.com/office/drawing/2014/main" id="{4B13123F-7EA4-B344-823E-1A4B5D18DA6B}"/>
              </a:ext>
            </a:extLst>
          </p:cNvPr>
          <p:cNvSpPr/>
          <p:nvPr/>
        </p:nvSpPr>
        <p:spPr>
          <a:xfrm>
            <a:off x="260450" y="900544"/>
            <a:ext cx="6371032" cy="167755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In preparation for completing some questions based on your learning, you are going to spend some time revising the two case studies. To do this, you are going to try a different approach to revision called the Leitner Box. The Leitner Box was developed by a German scientist called Sebastian Leitner and is a really effective, easy to develop practice and recall system. The approach involves using flash cards to learn and recall information. To begin with, you will need to develop a bank of flash cards covering the main aspects of the two volcanic case studies. Follow the guide below to create your flash cards. Flashcards should be used to test your knowledge, not just as a way to condense your notes further.</a:t>
            </a:r>
          </a:p>
          <a:p>
            <a:r>
              <a:rPr lang="en-GB" sz="1300" dirty="0">
                <a:solidFill>
                  <a:schemeClr val="tx1"/>
                </a:solidFill>
              </a:rPr>
              <a:t> </a:t>
            </a:r>
          </a:p>
          <a:p>
            <a:endParaRPr lang="en-GB" sz="1300" dirty="0">
              <a:solidFill>
                <a:schemeClr val="tx1"/>
              </a:solidFill>
            </a:endParaRPr>
          </a:p>
          <a:p>
            <a:r>
              <a:rPr lang="en-GB" sz="4000" dirty="0">
                <a:solidFill>
                  <a:schemeClr val="tx1"/>
                </a:solidFill>
              </a:rPr>
              <a:t>  </a:t>
            </a:r>
            <a:endParaRPr lang="en-GB" sz="4000" dirty="0">
              <a:solidFill>
                <a:srgbClr val="81A032"/>
              </a:solidFill>
            </a:endParaRPr>
          </a:p>
        </p:txBody>
      </p:sp>
      <p:sp>
        <p:nvSpPr>
          <p:cNvPr id="66" name="TextBox 65">
            <a:extLst>
              <a:ext uri="{FF2B5EF4-FFF2-40B4-BE49-F238E27FC236}">
                <a16:creationId xmlns:a16="http://schemas.microsoft.com/office/drawing/2014/main" id="{9D310132-A3C5-E245-B9F7-DEBF02F6A1EA}"/>
              </a:ext>
            </a:extLst>
          </p:cNvPr>
          <p:cNvSpPr txBox="1"/>
          <p:nvPr/>
        </p:nvSpPr>
        <p:spPr>
          <a:xfrm>
            <a:off x="6211997" y="305154"/>
            <a:ext cx="531704" cy="307777"/>
          </a:xfrm>
          <a:prstGeom prst="rect">
            <a:avLst/>
          </a:prstGeom>
          <a:noFill/>
        </p:spPr>
        <p:txBody>
          <a:bodyPr wrap="square" rtlCol="0">
            <a:spAutoFit/>
          </a:bodyPr>
          <a:lstStyle/>
          <a:p>
            <a:pPr algn="ctr"/>
            <a:r>
              <a:rPr lang="en-GB" sz="1400" dirty="0"/>
              <a:t>15</a:t>
            </a:r>
          </a:p>
        </p:txBody>
      </p:sp>
    </p:spTree>
    <p:extLst>
      <p:ext uri="{BB962C8B-B14F-4D97-AF65-F5344CB8AC3E}">
        <p14:creationId xmlns:p14="http://schemas.microsoft.com/office/powerpoint/2010/main" val="1362730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46970" y="941979"/>
            <a:ext cx="6371032" cy="734422"/>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No one likes a test. However, completing practice questions can really help develop your knowledge as well as your ability to apply this to demonstrate understanding. Over the next couple of pages are a selection of A Level transition questions to have a go at. </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p:txBody>
      </p:sp>
      <p:pic>
        <p:nvPicPr>
          <p:cNvPr id="3" name="Picture 2" descr="Icon&#10;&#10;Description automatically generated">
            <a:extLst>
              <a:ext uri="{FF2B5EF4-FFF2-40B4-BE49-F238E27FC236}">
                <a16:creationId xmlns:a16="http://schemas.microsoft.com/office/drawing/2014/main" id="{02B2C2AC-98C4-6845-BB09-E974B552B53F}"/>
              </a:ext>
            </a:extLst>
          </p:cNvPr>
          <p:cNvPicPr>
            <a:picLocks noChangeAspect="1"/>
          </p:cNvPicPr>
          <p:nvPr/>
        </p:nvPicPr>
        <p:blipFill>
          <a:blip r:embed="rId4"/>
          <a:stretch>
            <a:fillRect/>
          </a:stretch>
        </p:blipFill>
        <p:spPr>
          <a:xfrm>
            <a:off x="838200" y="164703"/>
            <a:ext cx="4648200" cy="706375"/>
          </a:xfrm>
          <a:prstGeom prst="rect">
            <a:avLst/>
          </a:prstGeom>
        </p:spPr>
      </p:pic>
      <p:sp>
        <p:nvSpPr>
          <p:cNvPr id="5" name="TextBox 4">
            <a:extLst>
              <a:ext uri="{FF2B5EF4-FFF2-40B4-BE49-F238E27FC236}">
                <a16:creationId xmlns:a16="http://schemas.microsoft.com/office/drawing/2014/main" id="{1E6E8716-BF79-FA46-AA00-3D1A3C19D5DB}"/>
              </a:ext>
            </a:extLst>
          </p:cNvPr>
          <p:cNvSpPr txBox="1"/>
          <p:nvPr/>
        </p:nvSpPr>
        <p:spPr>
          <a:xfrm>
            <a:off x="152400" y="3187700"/>
            <a:ext cx="6413500" cy="646331"/>
          </a:xfrm>
          <a:prstGeom prst="rect">
            <a:avLst/>
          </a:prstGeom>
          <a:noFill/>
        </p:spPr>
        <p:txBody>
          <a:bodyPr wrap="square" rtlCol="0">
            <a:spAutoFit/>
          </a:bodyPr>
          <a:lstStyle/>
          <a:p>
            <a:pPr marL="228600" indent="-228600">
              <a:buFont typeface="+mj-lt"/>
              <a:buAutoNum type="arabicPeriod" startAt="2"/>
            </a:pPr>
            <a:r>
              <a:rPr lang="en-GB" sz="1200" dirty="0"/>
              <a:t>Use Figure 1 to describe how Iceland’s location on the Mid-Atlantic Ridge constructive plate boundary had led to its distinctive tectonic landscape. [4]</a:t>
            </a:r>
          </a:p>
          <a:p>
            <a:endParaRPr lang="en-GB" sz="1200" dirty="0"/>
          </a:p>
        </p:txBody>
      </p:sp>
      <p:sp>
        <p:nvSpPr>
          <p:cNvPr id="6" name="TextBox 5">
            <a:extLst>
              <a:ext uri="{FF2B5EF4-FFF2-40B4-BE49-F238E27FC236}">
                <a16:creationId xmlns:a16="http://schemas.microsoft.com/office/drawing/2014/main" id="{D9A369B1-A7EA-2C4C-8646-FACE02D48B07}"/>
              </a:ext>
            </a:extLst>
          </p:cNvPr>
          <p:cNvSpPr txBox="1"/>
          <p:nvPr/>
        </p:nvSpPr>
        <p:spPr>
          <a:xfrm>
            <a:off x="393700" y="3619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0" name="TextBox 49">
            <a:extLst>
              <a:ext uri="{FF2B5EF4-FFF2-40B4-BE49-F238E27FC236}">
                <a16:creationId xmlns:a16="http://schemas.microsoft.com/office/drawing/2014/main" id="{DCFF13EC-F932-2A4C-84BD-CBB169257C1E}"/>
              </a:ext>
            </a:extLst>
          </p:cNvPr>
          <p:cNvSpPr txBox="1"/>
          <p:nvPr/>
        </p:nvSpPr>
        <p:spPr>
          <a:xfrm>
            <a:off x="152400" y="6489700"/>
            <a:ext cx="6413500" cy="646331"/>
          </a:xfrm>
          <a:prstGeom prst="rect">
            <a:avLst/>
          </a:prstGeom>
          <a:noFill/>
        </p:spPr>
        <p:txBody>
          <a:bodyPr wrap="square" rtlCol="0">
            <a:spAutoFit/>
          </a:bodyPr>
          <a:lstStyle/>
          <a:p>
            <a:pPr marL="228600" indent="-228600">
              <a:buFont typeface="+mj-lt"/>
              <a:buAutoNum type="arabicPeriod" startAt="3"/>
            </a:pPr>
            <a:r>
              <a:rPr lang="en-GB" sz="1200" dirty="0"/>
              <a:t>Explain the process of subduction at the oceanic-oceanic crust convergent plate boundary, as shown in Figure 4. [4]</a:t>
            </a:r>
          </a:p>
          <a:p>
            <a:r>
              <a:rPr lang="en-GB" sz="1200" dirty="0"/>
              <a:t> </a:t>
            </a:r>
          </a:p>
        </p:txBody>
      </p:sp>
      <p:sp>
        <p:nvSpPr>
          <p:cNvPr id="51" name="TextBox 50">
            <a:extLst>
              <a:ext uri="{FF2B5EF4-FFF2-40B4-BE49-F238E27FC236}">
                <a16:creationId xmlns:a16="http://schemas.microsoft.com/office/drawing/2014/main" id="{9E76348A-BE97-6C4E-9C5E-AEDC52A87433}"/>
              </a:ext>
            </a:extLst>
          </p:cNvPr>
          <p:cNvSpPr txBox="1"/>
          <p:nvPr/>
        </p:nvSpPr>
        <p:spPr>
          <a:xfrm>
            <a:off x="393700" y="6921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52" name="TextBox 51">
            <a:extLst>
              <a:ext uri="{FF2B5EF4-FFF2-40B4-BE49-F238E27FC236}">
                <a16:creationId xmlns:a16="http://schemas.microsoft.com/office/drawing/2014/main" id="{41954342-2DF8-6042-AB49-8F79043A1F61}"/>
              </a:ext>
            </a:extLst>
          </p:cNvPr>
          <p:cNvSpPr txBox="1"/>
          <p:nvPr/>
        </p:nvSpPr>
        <p:spPr>
          <a:xfrm>
            <a:off x="152400" y="1765300"/>
            <a:ext cx="6413500" cy="461665"/>
          </a:xfrm>
          <a:prstGeom prst="rect">
            <a:avLst/>
          </a:prstGeom>
          <a:noFill/>
        </p:spPr>
        <p:txBody>
          <a:bodyPr wrap="square" rtlCol="0">
            <a:spAutoFit/>
          </a:bodyPr>
          <a:lstStyle/>
          <a:p>
            <a:pPr marL="228600" indent="-228600">
              <a:buAutoNum type="arabicPeriod"/>
            </a:pPr>
            <a:r>
              <a:rPr lang="en-GB" sz="1200" dirty="0"/>
              <a:t>State what is meant by the term tephra [2]</a:t>
            </a:r>
          </a:p>
          <a:p>
            <a:endParaRPr lang="en-GB" sz="1200" dirty="0"/>
          </a:p>
        </p:txBody>
      </p:sp>
      <p:sp>
        <p:nvSpPr>
          <p:cNvPr id="53" name="TextBox 52">
            <a:extLst>
              <a:ext uri="{FF2B5EF4-FFF2-40B4-BE49-F238E27FC236}">
                <a16:creationId xmlns:a16="http://schemas.microsoft.com/office/drawing/2014/main" id="{FAA242F4-5CFF-2948-A1A6-9B30468FDAE4}"/>
              </a:ext>
            </a:extLst>
          </p:cNvPr>
          <p:cNvSpPr txBox="1"/>
          <p:nvPr/>
        </p:nvSpPr>
        <p:spPr>
          <a:xfrm>
            <a:off x="387350" y="1993900"/>
            <a:ext cx="6311900" cy="1015663"/>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a:t>
            </a:r>
          </a:p>
        </p:txBody>
      </p:sp>
      <p:sp>
        <p:nvSpPr>
          <p:cNvPr id="54" name="TextBox 53">
            <a:extLst>
              <a:ext uri="{FF2B5EF4-FFF2-40B4-BE49-F238E27FC236}">
                <a16:creationId xmlns:a16="http://schemas.microsoft.com/office/drawing/2014/main" id="{841BE0D2-7162-5C47-8A1A-8C91683027F5}"/>
              </a:ext>
            </a:extLst>
          </p:cNvPr>
          <p:cNvSpPr txBox="1"/>
          <p:nvPr/>
        </p:nvSpPr>
        <p:spPr>
          <a:xfrm>
            <a:off x="6211997" y="305154"/>
            <a:ext cx="531704" cy="307777"/>
          </a:xfrm>
          <a:prstGeom prst="rect">
            <a:avLst/>
          </a:prstGeom>
          <a:noFill/>
        </p:spPr>
        <p:txBody>
          <a:bodyPr wrap="square" rtlCol="0">
            <a:spAutoFit/>
          </a:bodyPr>
          <a:lstStyle/>
          <a:p>
            <a:pPr algn="ctr"/>
            <a:r>
              <a:rPr lang="en-GB" sz="1400" dirty="0"/>
              <a:t>16</a:t>
            </a:r>
          </a:p>
        </p:txBody>
      </p:sp>
    </p:spTree>
    <p:extLst>
      <p:ext uri="{BB962C8B-B14F-4D97-AF65-F5344CB8AC3E}">
        <p14:creationId xmlns:p14="http://schemas.microsoft.com/office/powerpoint/2010/main" val="257854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5B375-E7CA-A148-9772-80E3E706D856}"/>
              </a:ext>
            </a:extLst>
          </p:cNvPr>
          <p:cNvSpPr txBox="1"/>
          <p:nvPr/>
        </p:nvSpPr>
        <p:spPr>
          <a:xfrm>
            <a:off x="215900" y="444500"/>
            <a:ext cx="6413500" cy="276999"/>
          </a:xfrm>
          <a:prstGeom prst="rect">
            <a:avLst/>
          </a:prstGeom>
          <a:noFill/>
        </p:spPr>
        <p:txBody>
          <a:bodyPr wrap="square" rtlCol="0">
            <a:spAutoFit/>
          </a:bodyPr>
          <a:lstStyle/>
          <a:p>
            <a:pPr marL="228600" indent="-228600">
              <a:buFont typeface="+mj-lt"/>
              <a:buAutoNum type="arabicPeriod" startAt="4"/>
            </a:pPr>
            <a:r>
              <a:rPr lang="en-GB" sz="1200" dirty="0"/>
              <a:t>Outline the characteristics of an explosive eruption. [4]</a:t>
            </a:r>
          </a:p>
        </p:txBody>
      </p:sp>
      <p:sp>
        <p:nvSpPr>
          <p:cNvPr id="5" name="TextBox 4">
            <a:extLst>
              <a:ext uri="{FF2B5EF4-FFF2-40B4-BE49-F238E27FC236}">
                <a16:creationId xmlns:a16="http://schemas.microsoft.com/office/drawing/2014/main" id="{B62802FB-D630-5D41-9225-8870E3CF320D}"/>
              </a:ext>
            </a:extLst>
          </p:cNvPr>
          <p:cNvSpPr txBox="1"/>
          <p:nvPr/>
        </p:nvSpPr>
        <p:spPr>
          <a:xfrm>
            <a:off x="431800" y="698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6" name="TextBox 5">
            <a:extLst>
              <a:ext uri="{FF2B5EF4-FFF2-40B4-BE49-F238E27FC236}">
                <a16:creationId xmlns:a16="http://schemas.microsoft.com/office/drawing/2014/main" id="{4D771EFA-5DC8-C34C-8693-9FBC63D976F9}"/>
              </a:ext>
            </a:extLst>
          </p:cNvPr>
          <p:cNvSpPr txBox="1"/>
          <p:nvPr/>
        </p:nvSpPr>
        <p:spPr>
          <a:xfrm>
            <a:off x="215900" y="3365500"/>
            <a:ext cx="6413500" cy="276999"/>
          </a:xfrm>
          <a:prstGeom prst="rect">
            <a:avLst/>
          </a:prstGeom>
          <a:noFill/>
        </p:spPr>
        <p:txBody>
          <a:bodyPr wrap="square" rtlCol="0">
            <a:spAutoFit/>
          </a:bodyPr>
          <a:lstStyle/>
          <a:p>
            <a:pPr marL="228600" indent="-228600">
              <a:buFont typeface="+mj-lt"/>
              <a:buAutoNum type="arabicPeriod" startAt="5"/>
            </a:pPr>
            <a:r>
              <a:rPr lang="en-GB" sz="1200" dirty="0"/>
              <a:t>Outline the main hazards from lava flows [4] </a:t>
            </a:r>
          </a:p>
        </p:txBody>
      </p:sp>
      <p:sp>
        <p:nvSpPr>
          <p:cNvPr id="7" name="TextBox 6">
            <a:extLst>
              <a:ext uri="{FF2B5EF4-FFF2-40B4-BE49-F238E27FC236}">
                <a16:creationId xmlns:a16="http://schemas.microsoft.com/office/drawing/2014/main" id="{0EBA9D0B-DDD1-F247-A20B-8B8964BAC9BA}"/>
              </a:ext>
            </a:extLst>
          </p:cNvPr>
          <p:cNvSpPr txBox="1"/>
          <p:nvPr/>
        </p:nvSpPr>
        <p:spPr>
          <a:xfrm>
            <a:off x="457200" y="3594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E8E01198-0D0C-CE40-8397-53FE4A0D4601}"/>
              </a:ext>
            </a:extLst>
          </p:cNvPr>
          <p:cNvSpPr txBox="1"/>
          <p:nvPr/>
        </p:nvSpPr>
        <p:spPr>
          <a:xfrm>
            <a:off x="279400" y="6210300"/>
            <a:ext cx="6413500" cy="461665"/>
          </a:xfrm>
          <a:prstGeom prst="rect">
            <a:avLst/>
          </a:prstGeom>
          <a:noFill/>
        </p:spPr>
        <p:txBody>
          <a:bodyPr wrap="square" rtlCol="0">
            <a:spAutoFit/>
          </a:bodyPr>
          <a:lstStyle/>
          <a:p>
            <a:pPr marL="228600" indent="-228600">
              <a:buFont typeface="+mj-lt"/>
              <a:buAutoNum type="arabicPeriod" startAt="6"/>
            </a:pPr>
            <a:r>
              <a:rPr lang="en-GB" sz="1200" dirty="0"/>
              <a:t>Suggest why pyroclastic flows can be so hazardous, making reference to the text on the La Soufrière eruption on page 7 of the resource booklet. [3]</a:t>
            </a:r>
          </a:p>
        </p:txBody>
      </p:sp>
      <p:sp>
        <p:nvSpPr>
          <p:cNvPr id="9" name="TextBox 8">
            <a:extLst>
              <a:ext uri="{FF2B5EF4-FFF2-40B4-BE49-F238E27FC236}">
                <a16:creationId xmlns:a16="http://schemas.microsoft.com/office/drawing/2014/main" id="{60A1AD70-275A-D44E-AAF2-37A316B38652}"/>
              </a:ext>
            </a:extLst>
          </p:cNvPr>
          <p:cNvSpPr txBox="1"/>
          <p:nvPr/>
        </p:nvSpPr>
        <p:spPr>
          <a:xfrm>
            <a:off x="444500" y="6667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3" name="TextBox 12">
            <a:extLst>
              <a:ext uri="{FF2B5EF4-FFF2-40B4-BE49-F238E27FC236}">
                <a16:creationId xmlns:a16="http://schemas.microsoft.com/office/drawing/2014/main" id="{02633687-CBDF-9849-904A-7DD4BF9D4C3A}"/>
              </a:ext>
            </a:extLst>
          </p:cNvPr>
          <p:cNvSpPr txBox="1"/>
          <p:nvPr/>
        </p:nvSpPr>
        <p:spPr>
          <a:xfrm>
            <a:off x="6211997" y="305154"/>
            <a:ext cx="531704" cy="307777"/>
          </a:xfrm>
          <a:prstGeom prst="rect">
            <a:avLst/>
          </a:prstGeom>
          <a:noFill/>
        </p:spPr>
        <p:txBody>
          <a:bodyPr wrap="square" rtlCol="0">
            <a:spAutoFit/>
          </a:bodyPr>
          <a:lstStyle/>
          <a:p>
            <a:pPr algn="ctr"/>
            <a:r>
              <a:rPr lang="en-GB" sz="1400" dirty="0"/>
              <a:t>17</a:t>
            </a:r>
          </a:p>
        </p:txBody>
      </p:sp>
    </p:spTree>
    <p:extLst>
      <p:ext uri="{BB962C8B-B14F-4D97-AF65-F5344CB8AC3E}">
        <p14:creationId xmlns:p14="http://schemas.microsoft.com/office/powerpoint/2010/main" val="13633469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29C5E29-D4B6-124F-A282-CB4497C812D2}"/>
              </a:ext>
            </a:extLst>
          </p:cNvPr>
          <p:cNvSpPr txBox="1"/>
          <p:nvPr/>
        </p:nvSpPr>
        <p:spPr>
          <a:xfrm>
            <a:off x="190500" y="520700"/>
            <a:ext cx="6413500" cy="276999"/>
          </a:xfrm>
          <a:prstGeom prst="rect">
            <a:avLst/>
          </a:prstGeom>
          <a:noFill/>
        </p:spPr>
        <p:txBody>
          <a:bodyPr wrap="square" rtlCol="0">
            <a:spAutoFit/>
          </a:bodyPr>
          <a:lstStyle/>
          <a:p>
            <a:pPr marL="228600" indent="-228600">
              <a:buFont typeface="+mj-lt"/>
              <a:buAutoNum type="arabicPeriod" startAt="7"/>
            </a:pPr>
            <a:r>
              <a:rPr lang="en-GB" sz="1200" dirty="0"/>
              <a:t>Compare and contrast the tectonic settings for Iceland and St Vincent and the Grenadines. [4]</a:t>
            </a:r>
          </a:p>
        </p:txBody>
      </p:sp>
      <p:sp>
        <p:nvSpPr>
          <p:cNvPr id="5" name="TextBox 4">
            <a:extLst>
              <a:ext uri="{FF2B5EF4-FFF2-40B4-BE49-F238E27FC236}">
                <a16:creationId xmlns:a16="http://schemas.microsoft.com/office/drawing/2014/main" id="{5EC1E2D7-8015-9544-BD86-1D5B0A879EDB}"/>
              </a:ext>
            </a:extLst>
          </p:cNvPr>
          <p:cNvSpPr txBox="1"/>
          <p:nvPr/>
        </p:nvSpPr>
        <p:spPr>
          <a:xfrm>
            <a:off x="431800" y="6985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6296491C-EFF5-6340-ACB7-A770E60101AB}"/>
              </a:ext>
            </a:extLst>
          </p:cNvPr>
          <p:cNvSpPr txBox="1"/>
          <p:nvPr/>
        </p:nvSpPr>
        <p:spPr>
          <a:xfrm>
            <a:off x="431800" y="38227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4C28624C-42B7-BE4C-A273-B85A001CC5E5}"/>
              </a:ext>
            </a:extLst>
          </p:cNvPr>
          <p:cNvSpPr txBox="1"/>
          <p:nvPr/>
        </p:nvSpPr>
        <p:spPr>
          <a:xfrm>
            <a:off x="190500" y="3403600"/>
            <a:ext cx="6413500" cy="461665"/>
          </a:xfrm>
          <a:prstGeom prst="rect">
            <a:avLst/>
          </a:prstGeom>
          <a:noFill/>
        </p:spPr>
        <p:txBody>
          <a:bodyPr wrap="square" rtlCol="0">
            <a:spAutoFit/>
          </a:bodyPr>
          <a:lstStyle/>
          <a:p>
            <a:pPr marL="228600" indent="-228600">
              <a:buFont typeface="+mj-lt"/>
              <a:buAutoNum type="arabicPeriod" startAt="8"/>
            </a:pPr>
            <a:r>
              <a:rPr lang="en-GB" sz="1200" dirty="0"/>
              <a:t>Suggest why vulnerability to tectonic hazards may vary between Iceland and St Vincent and the Grenadines. [4]</a:t>
            </a:r>
          </a:p>
        </p:txBody>
      </p:sp>
      <p:sp>
        <p:nvSpPr>
          <p:cNvPr id="12" name="TextBox 11">
            <a:extLst>
              <a:ext uri="{FF2B5EF4-FFF2-40B4-BE49-F238E27FC236}">
                <a16:creationId xmlns:a16="http://schemas.microsoft.com/office/drawing/2014/main" id="{6932F1AA-D617-284A-A290-4CA3620E554B}"/>
              </a:ext>
            </a:extLst>
          </p:cNvPr>
          <p:cNvSpPr txBox="1"/>
          <p:nvPr/>
        </p:nvSpPr>
        <p:spPr>
          <a:xfrm>
            <a:off x="6211997" y="305154"/>
            <a:ext cx="531704" cy="307777"/>
          </a:xfrm>
          <a:prstGeom prst="rect">
            <a:avLst/>
          </a:prstGeom>
          <a:noFill/>
        </p:spPr>
        <p:txBody>
          <a:bodyPr wrap="square" rtlCol="0">
            <a:spAutoFit/>
          </a:bodyPr>
          <a:lstStyle/>
          <a:p>
            <a:pPr algn="ctr"/>
            <a:r>
              <a:rPr lang="en-GB" sz="1400" dirty="0"/>
              <a:t>18</a:t>
            </a:r>
          </a:p>
        </p:txBody>
      </p:sp>
    </p:spTree>
    <p:extLst>
      <p:ext uri="{BB962C8B-B14F-4D97-AF65-F5344CB8AC3E}">
        <p14:creationId xmlns:p14="http://schemas.microsoft.com/office/powerpoint/2010/main" val="20997083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9D15D9-C23F-7046-AB3C-8123A5FC45F4}"/>
              </a:ext>
            </a:extLst>
          </p:cNvPr>
          <p:cNvSpPr txBox="1"/>
          <p:nvPr/>
        </p:nvSpPr>
        <p:spPr>
          <a:xfrm>
            <a:off x="177800" y="635000"/>
            <a:ext cx="6413500" cy="461665"/>
          </a:xfrm>
          <a:prstGeom prst="rect">
            <a:avLst/>
          </a:prstGeom>
          <a:noFill/>
        </p:spPr>
        <p:txBody>
          <a:bodyPr wrap="square" rtlCol="0">
            <a:spAutoFit/>
          </a:bodyPr>
          <a:lstStyle/>
          <a:p>
            <a:pPr marL="228600" indent="-228600">
              <a:buFont typeface="+mj-lt"/>
              <a:buAutoNum type="arabicPeriod" startAt="9"/>
            </a:pPr>
            <a:r>
              <a:rPr lang="en-GB" sz="1200" dirty="0"/>
              <a:t>Outline the specific impacts experienced by people in Iceland and St Vincent and the Grenadines - use the following sub-headings: Social/political; Economic; Environmental. [8]</a:t>
            </a:r>
          </a:p>
        </p:txBody>
      </p:sp>
      <p:sp>
        <p:nvSpPr>
          <p:cNvPr id="7" name="TextBox 6">
            <a:extLst>
              <a:ext uri="{FF2B5EF4-FFF2-40B4-BE49-F238E27FC236}">
                <a16:creationId xmlns:a16="http://schemas.microsoft.com/office/drawing/2014/main" id="{FB996942-4984-484E-A4BB-54E48A563D2B}"/>
              </a:ext>
            </a:extLst>
          </p:cNvPr>
          <p:cNvSpPr txBox="1"/>
          <p:nvPr/>
        </p:nvSpPr>
        <p:spPr>
          <a:xfrm>
            <a:off x="406400" y="10287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6296491C-EFF5-6340-ACB7-A770E60101AB}"/>
              </a:ext>
            </a:extLst>
          </p:cNvPr>
          <p:cNvSpPr txBox="1"/>
          <p:nvPr/>
        </p:nvSpPr>
        <p:spPr>
          <a:xfrm>
            <a:off x="406400" y="35052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CDD3EAB4-D6CB-C045-9C5C-6C042F9CD8D2}"/>
              </a:ext>
            </a:extLst>
          </p:cNvPr>
          <p:cNvSpPr txBox="1"/>
          <p:nvPr/>
        </p:nvSpPr>
        <p:spPr>
          <a:xfrm>
            <a:off x="406400" y="6007100"/>
            <a:ext cx="6311900" cy="2554545"/>
          </a:xfrm>
          <a:prstGeom prst="rect">
            <a:avLst/>
          </a:prstGeom>
          <a:noFill/>
        </p:spPr>
        <p:txBody>
          <a:bodyPr wrap="square" rtlCol="0">
            <a:spAutoFit/>
          </a:bodyPr>
          <a:lstStyle/>
          <a:p>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TextBox 9">
            <a:extLst>
              <a:ext uri="{FF2B5EF4-FFF2-40B4-BE49-F238E27FC236}">
                <a16:creationId xmlns:a16="http://schemas.microsoft.com/office/drawing/2014/main" id="{01F249F6-EEED-6440-9BCE-D9942146A817}"/>
              </a:ext>
            </a:extLst>
          </p:cNvPr>
          <p:cNvSpPr txBox="1"/>
          <p:nvPr/>
        </p:nvSpPr>
        <p:spPr>
          <a:xfrm>
            <a:off x="6211997" y="305154"/>
            <a:ext cx="531704" cy="307777"/>
          </a:xfrm>
          <a:prstGeom prst="rect">
            <a:avLst/>
          </a:prstGeom>
          <a:noFill/>
        </p:spPr>
        <p:txBody>
          <a:bodyPr wrap="square" rtlCol="0">
            <a:spAutoFit/>
          </a:bodyPr>
          <a:lstStyle/>
          <a:p>
            <a:pPr algn="ctr"/>
            <a:r>
              <a:rPr lang="en-GB" sz="1400" dirty="0"/>
              <a:t>19</a:t>
            </a:r>
          </a:p>
        </p:txBody>
      </p:sp>
    </p:spTree>
    <p:extLst>
      <p:ext uri="{BB962C8B-B14F-4D97-AF65-F5344CB8AC3E}">
        <p14:creationId xmlns:p14="http://schemas.microsoft.com/office/powerpoint/2010/main" val="36937350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B3B2C8-51A7-F944-AB78-39E427FC6DFE}"/>
              </a:ext>
            </a:extLst>
          </p:cNvPr>
          <p:cNvPicPr/>
          <p:nvPr/>
        </p:nvPicPr>
        <p:blipFill>
          <a:blip r:embed="rId2">
            <a:extLst>
              <a:ext uri="{28A0092B-C50C-407E-A947-70E740481C1C}">
                <a14:useLocalDpi xmlns:a14="http://schemas.microsoft.com/office/drawing/2010/main" val="0"/>
              </a:ext>
            </a:extLst>
          </a:blip>
          <a:stretch>
            <a:fillRect/>
          </a:stretch>
        </p:blipFill>
        <p:spPr>
          <a:xfrm>
            <a:off x="287184" y="289443"/>
            <a:ext cx="5968143" cy="697205"/>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3C259FC-5FCC-9A49-A219-EEE12B74A637}"/>
              </a:ext>
            </a:extLst>
          </p:cNvPr>
          <p:cNvPicPr/>
          <p:nvPr/>
        </p:nvPicPr>
        <p:blipFill>
          <a:blip r:embed="rId3">
            <a:extLst>
              <a:ext uri="{28A0092B-C50C-407E-A947-70E740481C1C}">
                <a14:useLocalDpi xmlns:a14="http://schemas.microsoft.com/office/drawing/2010/main" val="0"/>
              </a:ext>
            </a:extLst>
          </a:blip>
          <a:stretch>
            <a:fillRect/>
          </a:stretch>
        </p:blipFill>
        <p:spPr>
          <a:xfrm>
            <a:off x="1963419" y="6305418"/>
            <a:ext cx="2931160" cy="626507"/>
          </a:xfrm>
          <a:prstGeom prst="rect">
            <a:avLst/>
          </a:prstGeom>
        </p:spPr>
      </p:pic>
      <p:sp>
        <p:nvSpPr>
          <p:cNvPr id="6" name="Oval 5">
            <a:extLst>
              <a:ext uri="{FF2B5EF4-FFF2-40B4-BE49-F238E27FC236}">
                <a16:creationId xmlns:a16="http://schemas.microsoft.com/office/drawing/2014/main" id="{EAC84BA4-9B10-E249-BB22-E16AA38E1FDD}"/>
              </a:ext>
            </a:extLst>
          </p:cNvPr>
          <p:cNvSpPr/>
          <p:nvPr/>
        </p:nvSpPr>
        <p:spPr>
          <a:xfrm>
            <a:off x="417442" y="6968590"/>
            <a:ext cx="874231" cy="874231"/>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Oval 6">
            <a:extLst>
              <a:ext uri="{FF2B5EF4-FFF2-40B4-BE49-F238E27FC236}">
                <a16:creationId xmlns:a16="http://schemas.microsoft.com/office/drawing/2014/main" id="{734C1BE7-1B50-6F47-96D3-EA217CB49005}"/>
              </a:ext>
            </a:extLst>
          </p:cNvPr>
          <p:cNvSpPr/>
          <p:nvPr/>
        </p:nvSpPr>
        <p:spPr>
          <a:xfrm>
            <a:off x="3736187" y="7076556"/>
            <a:ext cx="874231" cy="874231"/>
          </a:xfrm>
          <a:prstGeom prst="ellipse">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Oval 7">
            <a:extLst>
              <a:ext uri="{FF2B5EF4-FFF2-40B4-BE49-F238E27FC236}">
                <a16:creationId xmlns:a16="http://schemas.microsoft.com/office/drawing/2014/main" id="{703F23F6-A226-6A4B-A930-5DFF498828F9}"/>
              </a:ext>
            </a:extLst>
          </p:cNvPr>
          <p:cNvSpPr/>
          <p:nvPr/>
        </p:nvSpPr>
        <p:spPr>
          <a:xfrm>
            <a:off x="3736187" y="8174033"/>
            <a:ext cx="874231" cy="874231"/>
          </a:xfrm>
          <a:prstGeom prst="ellipse">
            <a:avLst/>
          </a:pr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Text Box 15">
            <a:extLst>
              <a:ext uri="{FF2B5EF4-FFF2-40B4-BE49-F238E27FC236}">
                <a16:creationId xmlns:a16="http://schemas.microsoft.com/office/drawing/2014/main" id="{E1295E7E-1383-BA4D-BE5E-A471C0399A1C}"/>
              </a:ext>
            </a:extLst>
          </p:cNvPr>
          <p:cNvSpPr txBox="1"/>
          <p:nvPr/>
        </p:nvSpPr>
        <p:spPr>
          <a:xfrm>
            <a:off x="4610418" y="7070123"/>
            <a:ext cx="2084387" cy="8870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“Helps bridge divides and brings people together”</a:t>
            </a:r>
          </a:p>
        </p:txBody>
      </p:sp>
      <p:sp>
        <p:nvSpPr>
          <p:cNvPr id="10" name="Text Box 16">
            <a:extLst>
              <a:ext uri="{FF2B5EF4-FFF2-40B4-BE49-F238E27FC236}">
                <a16:creationId xmlns:a16="http://schemas.microsoft.com/office/drawing/2014/main" id="{190F14D2-A012-D841-AD87-F829288BBBA6}"/>
              </a:ext>
            </a:extLst>
          </p:cNvPr>
          <p:cNvSpPr txBox="1"/>
          <p:nvPr/>
        </p:nvSpPr>
        <p:spPr>
          <a:xfrm>
            <a:off x="1291673" y="7002815"/>
            <a:ext cx="2084387" cy="10217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“One of the most exciting, adventurous and valuable subjects today”</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1" name="Text Box 20">
            <a:extLst>
              <a:ext uri="{FF2B5EF4-FFF2-40B4-BE49-F238E27FC236}">
                <a16:creationId xmlns:a16="http://schemas.microsoft.com/office/drawing/2014/main" id="{DED541FA-1389-C245-A003-E105A5704418}"/>
              </a:ext>
            </a:extLst>
          </p:cNvPr>
          <p:cNvSpPr txBox="1"/>
          <p:nvPr/>
        </p:nvSpPr>
        <p:spPr>
          <a:xfrm>
            <a:off x="4610418" y="8119475"/>
            <a:ext cx="1860067" cy="15462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“(the world) is the most precious thing we have, and we need to defend it”</a:t>
            </a:r>
          </a:p>
        </p:txBody>
      </p:sp>
      <p:sp>
        <p:nvSpPr>
          <p:cNvPr id="12" name="Text Box 23">
            <a:extLst>
              <a:ext uri="{FF2B5EF4-FFF2-40B4-BE49-F238E27FC236}">
                <a16:creationId xmlns:a16="http://schemas.microsoft.com/office/drawing/2014/main" id="{7489773E-6B67-5448-9D76-EC044554A3B8}"/>
              </a:ext>
            </a:extLst>
          </p:cNvPr>
          <p:cNvSpPr txBox="1"/>
          <p:nvPr/>
        </p:nvSpPr>
        <p:spPr>
          <a:xfrm>
            <a:off x="1242143" y="8119475"/>
            <a:ext cx="2084388" cy="12369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Calibri" panose="020F0502020204030204" pitchFamily="34" charset="0"/>
                <a:ea typeface="Times New Roman" panose="02020603050405020304" pitchFamily="18" charset="0"/>
                <a:cs typeface="Times New Roman" panose="02020603050405020304" pitchFamily="18" charset="0"/>
              </a:rPr>
              <a:t>“Geography prepares young people with the knowledge, skills and understanding to make sense of their world”</a:t>
            </a:r>
          </a:p>
        </p:txBody>
      </p:sp>
      <p:sp>
        <p:nvSpPr>
          <p:cNvPr id="13" name="Oval 12">
            <a:extLst>
              <a:ext uri="{FF2B5EF4-FFF2-40B4-BE49-F238E27FC236}">
                <a16:creationId xmlns:a16="http://schemas.microsoft.com/office/drawing/2014/main" id="{FEE0A1F1-47C8-3545-A603-521F294CD996}"/>
              </a:ext>
            </a:extLst>
          </p:cNvPr>
          <p:cNvSpPr/>
          <p:nvPr/>
        </p:nvSpPr>
        <p:spPr>
          <a:xfrm>
            <a:off x="417442" y="8171394"/>
            <a:ext cx="874231" cy="874231"/>
          </a:xfrm>
          <a:prstGeom prst="ellipse">
            <a:avLst/>
          </a:prstGeom>
          <a:blipFill dpi="0" rotWithShape="1">
            <a:blip r:embed="rId7"/>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TextBox 13">
            <a:extLst>
              <a:ext uri="{FF2B5EF4-FFF2-40B4-BE49-F238E27FC236}">
                <a16:creationId xmlns:a16="http://schemas.microsoft.com/office/drawing/2014/main" id="{104E53ED-AEF8-FF43-8DE0-5310224F1529}"/>
              </a:ext>
            </a:extLst>
          </p:cNvPr>
          <p:cNvSpPr txBox="1"/>
          <p:nvPr/>
        </p:nvSpPr>
        <p:spPr>
          <a:xfrm>
            <a:off x="283057" y="971550"/>
            <a:ext cx="6163779" cy="5262979"/>
          </a:xfrm>
          <a:prstGeom prst="rect">
            <a:avLst/>
          </a:prstGeom>
          <a:noFill/>
        </p:spPr>
        <p:txBody>
          <a:bodyPr wrap="square" rtlCol="0">
            <a:spAutoFit/>
          </a:bodyPr>
          <a:lstStyle/>
          <a:p>
            <a:r>
              <a:rPr lang="en-GB" sz="1200" b="1" dirty="0"/>
              <a:t>Well done</a:t>
            </a:r>
            <a:r>
              <a:rPr lang="en-GB" sz="1200" dirty="0"/>
              <a:t>, you made a great choice. Of course, as a geography graduate (yep I studied geography at Uni) I would say that wouldn’t I! </a:t>
            </a:r>
          </a:p>
          <a:p>
            <a:r>
              <a:rPr lang="en-GB" sz="1200" dirty="0"/>
              <a:t> </a:t>
            </a:r>
          </a:p>
          <a:p>
            <a:r>
              <a:rPr lang="en-GB" sz="1200" dirty="0"/>
              <a:t>Well, don’t just take my word for it. According to the former president of the Royal Geographical Society, Michael Palin, “Geography is not only up-to-date and relevant, it is one of the most exciting, adventurous and valuable subjects to study today. So many of the world's current problems boil down to geography and need the geographers of the future to help us understand them.”</a:t>
            </a:r>
          </a:p>
          <a:p>
            <a:r>
              <a:rPr lang="en-GB" sz="1200" dirty="0"/>
              <a:t> </a:t>
            </a:r>
          </a:p>
          <a:p>
            <a:r>
              <a:rPr lang="en-GB" sz="1200" dirty="0"/>
              <a:t>Former US President, Barack Obama, recognises the importance of geography too! He said "The study of geography is about more than just memorizing places on a map. It's about understanding the complexity of our world, appreciating the diversity of cultures that exists across continents. And in the end, it's about using all that knowledge to help bridge divides and bring people together."</a:t>
            </a:r>
          </a:p>
          <a:p>
            <a:r>
              <a:rPr lang="en-GB" sz="1200" dirty="0"/>
              <a:t> </a:t>
            </a:r>
          </a:p>
          <a:p>
            <a:r>
              <a:rPr lang="en-GB" sz="1200" dirty="0"/>
              <a:t>In our rapidly changing world, we need people like you to study geography more than ever. The adopted godfather of geography, David Attenborough agrees! He said “The truth is: the natural world is changing. And we are totally dependent on that world. It provides our food, water and air. It is the most precious thing we have, and we need to defend it.”</a:t>
            </a:r>
          </a:p>
          <a:p>
            <a:r>
              <a:rPr lang="en-GB" sz="1200" dirty="0"/>
              <a:t> </a:t>
            </a:r>
          </a:p>
          <a:p>
            <a:r>
              <a:rPr lang="en-GB" sz="1200" dirty="0"/>
              <a:t>An essential outcome of studying geography is being able to apply knowledge and understanding to new settings. Thinking like a geographer is an amazing ability as Dr Rita Gardner points out “Geography prepares young people with the knowledge, skills and understanding to make sense of their world and to face the challenges that will shape our societies and environments at the local, national and global scales.”</a:t>
            </a:r>
            <a:r>
              <a:rPr lang="en-GB" sz="1200" i="1" dirty="0"/>
              <a:t> </a:t>
            </a:r>
            <a:endParaRPr lang="en-GB" sz="1200" dirty="0"/>
          </a:p>
          <a:p>
            <a:r>
              <a:rPr lang="en-GB" sz="1200" i="1" dirty="0"/>
              <a:t> </a:t>
            </a:r>
            <a:endParaRPr lang="en-GB" sz="1200" dirty="0"/>
          </a:p>
          <a:p>
            <a:r>
              <a:rPr lang="en-GB" sz="1200" dirty="0"/>
              <a:t>With the skills and knowledge of a geographer </a:t>
            </a:r>
            <a:r>
              <a:rPr lang="en-GB" sz="1200" b="1" dirty="0"/>
              <a:t>you</a:t>
            </a:r>
            <a:r>
              <a:rPr lang="en-GB" sz="1200" dirty="0"/>
              <a:t> can make a difference to the world we live in. </a:t>
            </a:r>
            <a:r>
              <a:rPr lang="en-GB" sz="1200" b="1" dirty="0"/>
              <a:t>Welcome to team geography.  </a:t>
            </a:r>
            <a:endParaRPr lang="en-GB" sz="1200" dirty="0"/>
          </a:p>
        </p:txBody>
      </p:sp>
      <p:sp>
        <p:nvSpPr>
          <p:cNvPr id="15" name="TextBox 14">
            <a:extLst>
              <a:ext uri="{FF2B5EF4-FFF2-40B4-BE49-F238E27FC236}">
                <a16:creationId xmlns:a16="http://schemas.microsoft.com/office/drawing/2014/main" id="{54479034-BE0D-664F-837F-9746321D3072}"/>
              </a:ext>
            </a:extLst>
          </p:cNvPr>
          <p:cNvSpPr txBox="1"/>
          <p:nvPr/>
        </p:nvSpPr>
        <p:spPr>
          <a:xfrm>
            <a:off x="6211997" y="305154"/>
            <a:ext cx="531704" cy="307777"/>
          </a:xfrm>
          <a:prstGeom prst="rect">
            <a:avLst/>
          </a:prstGeom>
          <a:noFill/>
        </p:spPr>
        <p:txBody>
          <a:bodyPr wrap="square" rtlCol="0">
            <a:spAutoFit/>
          </a:bodyPr>
          <a:lstStyle/>
          <a:p>
            <a:pPr algn="ctr"/>
            <a:r>
              <a:rPr lang="en-GB" sz="1400" dirty="0"/>
              <a:t>2</a:t>
            </a:r>
          </a:p>
        </p:txBody>
      </p:sp>
    </p:spTree>
    <p:extLst>
      <p:ext uri="{BB962C8B-B14F-4D97-AF65-F5344CB8AC3E}">
        <p14:creationId xmlns:p14="http://schemas.microsoft.com/office/powerpoint/2010/main" val="3623285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29C6EDC8-E83D-144F-AF10-B4D274826045}"/>
              </a:ext>
            </a:extLst>
          </p:cNvPr>
          <p:cNvPicPr>
            <a:picLocks noChangeAspect="1"/>
          </p:cNvPicPr>
          <p:nvPr/>
        </p:nvPicPr>
        <p:blipFill>
          <a:blip r:embed="rId2"/>
          <a:stretch>
            <a:fillRect/>
          </a:stretch>
        </p:blipFill>
        <p:spPr>
          <a:xfrm>
            <a:off x="763550" y="89941"/>
            <a:ext cx="6858000" cy="986636"/>
          </a:xfrm>
          <a:prstGeom prst="rect">
            <a:avLst/>
          </a:prstGeom>
        </p:spPr>
      </p:pic>
      <p:sp>
        <p:nvSpPr>
          <p:cNvPr id="5" name="Rounded Rectangle 4">
            <a:extLst>
              <a:ext uri="{FF2B5EF4-FFF2-40B4-BE49-F238E27FC236}">
                <a16:creationId xmlns:a16="http://schemas.microsoft.com/office/drawing/2014/main" id="{84C6BAAB-2BDA-2849-8612-319912AA2171}"/>
              </a:ext>
            </a:extLst>
          </p:cNvPr>
          <p:cNvSpPr/>
          <p:nvPr/>
        </p:nvSpPr>
        <p:spPr>
          <a:xfrm>
            <a:off x="224640" y="956968"/>
            <a:ext cx="6356042" cy="1141655"/>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As a further education (FE) student you’re going to find studying a little different to what you experienced at GCSE level. You are going to be expected to take more responsibility for your learning! Whether or not you’re studying geography post-16 this project will help you to develop skills that can be used across FE courses (and you get to learn about two amazing volcanic eruptions that have happened lately!). </a:t>
            </a:r>
          </a:p>
          <a:p>
            <a:endParaRPr lang="en-GB" sz="1300" dirty="0">
              <a:solidFill>
                <a:schemeClr val="tx1"/>
              </a:solidFill>
            </a:endParaRPr>
          </a:p>
          <a:p>
            <a:endParaRPr lang="en-GB" sz="1300" dirty="0">
              <a:solidFill>
                <a:schemeClr val="tx1"/>
              </a:solidFill>
            </a:endParaRPr>
          </a:p>
        </p:txBody>
      </p:sp>
      <p:pic>
        <p:nvPicPr>
          <p:cNvPr id="7" name="Picture 6" descr="A close up of a sign&#10;&#10;Description automatically generated">
            <a:extLst>
              <a:ext uri="{FF2B5EF4-FFF2-40B4-BE49-F238E27FC236}">
                <a16:creationId xmlns:a16="http://schemas.microsoft.com/office/drawing/2014/main" id="{44E88BE4-9325-F544-81D0-9943F64DB8D5}"/>
              </a:ext>
            </a:extLst>
          </p:cNvPr>
          <p:cNvPicPr/>
          <p:nvPr/>
        </p:nvPicPr>
        <p:blipFill rotWithShape="1">
          <a:blip r:embed="rId3">
            <a:extLst>
              <a:ext uri="{28A0092B-C50C-407E-A947-70E740481C1C}">
                <a14:useLocalDpi xmlns:a14="http://schemas.microsoft.com/office/drawing/2010/main" val="0"/>
              </a:ext>
            </a:extLst>
          </a:blip>
          <a:srcRect l="2309" r="82116"/>
          <a:stretch/>
        </p:blipFill>
        <p:spPr bwMode="auto">
          <a:xfrm>
            <a:off x="200025" y="176848"/>
            <a:ext cx="612775" cy="748664"/>
          </a:xfrm>
          <a:prstGeom prst="rect">
            <a:avLst/>
          </a:prstGeom>
          <a:ln>
            <a:noFill/>
          </a:ln>
          <a:extLst>
            <a:ext uri="{53640926-AAD7-44D8-BBD7-CCE9431645EC}">
              <a14:shadowObscured xmlns:a14="http://schemas.microsoft.com/office/drawing/2010/main"/>
            </a:ext>
          </a:extLst>
        </p:spPr>
      </p:pic>
      <p:sp>
        <p:nvSpPr>
          <p:cNvPr id="8" name="Rounded Rectangle 7">
            <a:extLst>
              <a:ext uri="{FF2B5EF4-FFF2-40B4-BE49-F238E27FC236}">
                <a16:creationId xmlns:a16="http://schemas.microsoft.com/office/drawing/2014/main" id="{B33DF4D1-88E8-784D-B6E8-E5BD373CACC6}"/>
              </a:ext>
            </a:extLst>
          </p:cNvPr>
          <p:cNvSpPr/>
          <p:nvPr/>
        </p:nvSpPr>
        <p:spPr>
          <a:xfrm>
            <a:off x="272108" y="6400800"/>
            <a:ext cx="3089928" cy="1915427"/>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Volcano 1 – Fagradalsfjall, Iceland </a:t>
            </a:r>
          </a:p>
        </p:txBody>
      </p:sp>
      <p:pic>
        <p:nvPicPr>
          <p:cNvPr id="11" name="Picture 10" descr="Map&#10;&#10;Description automatically generated">
            <a:extLst>
              <a:ext uri="{FF2B5EF4-FFF2-40B4-BE49-F238E27FC236}">
                <a16:creationId xmlns:a16="http://schemas.microsoft.com/office/drawing/2014/main" id="{56A783CE-35AB-A743-9C8B-E3F9B8D567A2}"/>
              </a:ext>
            </a:extLst>
          </p:cNvPr>
          <p:cNvPicPr>
            <a:picLocks noChangeAspect="1"/>
          </p:cNvPicPr>
          <p:nvPr/>
        </p:nvPicPr>
        <p:blipFill rotWithShape="1">
          <a:blip r:embed="rId4"/>
          <a:srcRect t="11655"/>
          <a:stretch/>
        </p:blipFill>
        <p:spPr>
          <a:xfrm>
            <a:off x="239843" y="2263513"/>
            <a:ext cx="6378132" cy="3162925"/>
          </a:xfrm>
          <a:prstGeom prst="rect">
            <a:avLst/>
          </a:prstGeom>
        </p:spPr>
      </p:pic>
      <p:sp>
        <p:nvSpPr>
          <p:cNvPr id="12" name="Triangle 11">
            <a:extLst>
              <a:ext uri="{FF2B5EF4-FFF2-40B4-BE49-F238E27FC236}">
                <a16:creationId xmlns:a16="http://schemas.microsoft.com/office/drawing/2014/main" id="{8A6984E0-5F79-C440-BA98-3296B13E7559}"/>
              </a:ext>
            </a:extLst>
          </p:cNvPr>
          <p:cNvSpPr/>
          <p:nvPr/>
        </p:nvSpPr>
        <p:spPr>
          <a:xfrm>
            <a:off x="2950211" y="2639324"/>
            <a:ext cx="105961" cy="913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riangle 12">
            <a:extLst>
              <a:ext uri="{FF2B5EF4-FFF2-40B4-BE49-F238E27FC236}">
                <a16:creationId xmlns:a16="http://schemas.microsoft.com/office/drawing/2014/main" id="{58155347-F033-EB4E-8693-7EDC6F922A60}"/>
              </a:ext>
            </a:extLst>
          </p:cNvPr>
          <p:cNvSpPr/>
          <p:nvPr/>
        </p:nvSpPr>
        <p:spPr>
          <a:xfrm>
            <a:off x="2252653" y="3575530"/>
            <a:ext cx="105961" cy="9134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ed Rectangle 13">
            <a:extLst>
              <a:ext uri="{FF2B5EF4-FFF2-40B4-BE49-F238E27FC236}">
                <a16:creationId xmlns:a16="http://schemas.microsoft.com/office/drawing/2014/main" id="{AEC6C8FD-1245-C347-8DC2-B9CC955DDFF4}"/>
              </a:ext>
            </a:extLst>
          </p:cNvPr>
          <p:cNvSpPr/>
          <p:nvPr/>
        </p:nvSpPr>
        <p:spPr>
          <a:xfrm>
            <a:off x="272110" y="5546457"/>
            <a:ext cx="6356042" cy="70444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rgbClr val="81A032"/>
                </a:solidFill>
              </a:rPr>
              <a:t>In this assignment you are going to research two volcanic eruptions that have occurred in 2021. To get started, take a look at the videos below to see what you’re going to be studying. </a:t>
            </a:r>
          </a:p>
          <a:p>
            <a:endParaRPr lang="en-GB" sz="1300" dirty="0">
              <a:solidFill>
                <a:schemeClr val="tx1"/>
              </a:solidFill>
            </a:endParaRPr>
          </a:p>
        </p:txBody>
      </p:sp>
      <p:sp>
        <p:nvSpPr>
          <p:cNvPr id="15" name="Rounded Rectangle 14">
            <a:extLst>
              <a:ext uri="{FF2B5EF4-FFF2-40B4-BE49-F238E27FC236}">
                <a16:creationId xmlns:a16="http://schemas.microsoft.com/office/drawing/2014/main" id="{FC784CF0-1657-9C42-8421-35A05621E0DC}"/>
              </a:ext>
            </a:extLst>
          </p:cNvPr>
          <p:cNvSpPr/>
          <p:nvPr/>
        </p:nvSpPr>
        <p:spPr>
          <a:xfrm>
            <a:off x="3509818" y="6408144"/>
            <a:ext cx="3121891" cy="1908083"/>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Volcano 2 – La Soufrière, St Vincent</a:t>
            </a:r>
          </a:p>
          <a:p>
            <a:endParaRPr lang="en-GB" sz="1300" dirty="0">
              <a:solidFill>
                <a:schemeClr val="tx1"/>
              </a:solidFill>
            </a:endParaRPr>
          </a:p>
        </p:txBody>
      </p:sp>
      <p:sp>
        <p:nvSpPr>
          <p:cNvPr id="4" name="Rounded Rectangle 3">
            <a:extLst>
              <a:ext uri="{FF2B5EF4-FFF2-40B4-BE49-F238E27FC236}">
                <a16:creationId xmlns:a16="http://schemas.microsoft.com/office/drawing/2014/main" id="{18ED3F5A-10EA-A442-BC07-BBC4790F26FA}"/>
              </a:ext>
            </a:extLst>
          </p:cNvPr>
          <p:cNvSpPr/>
          <p:nvPr/>
        </p:nvSpPr>
        <p:spPr>
          <a:xfrm>
            <a:off x="1665229" y="3198608"/>
            <a:ext cx="836671" cy="182768"/>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La Soufrière</a:t>
            </a:r>
          </a:p>
        </p:txBody>
      </p:sp>
      <p:cxnSp>
        <p:nvCxnSpPr>
          <p:cNvPr id="17" name="Straight Connector 16">
            <a:extLst>
              <a:ext uri="{FF2B5EF4-FFF2-40B4-BE49-F238E27FC236}">
                <a16:creationId xmlns:a16="http://schemas.microsoft.com/office/drawing/2014/main" id="{A89D5665-CD0F-B04F-88D9-81188840C73D}"/>
              </a:ext>
            </a:extLst>
          </p:cNvPr>
          <p:cNvCxnSpPr>
            <a:cxnSpLocks/>
          </p:cNvCxnSpPr>
          <p:nvPr/>
        </p:nvCxnSpPr>
        <p:spPr>
          <a:xfrm>
            <a:off x="2307718" y="3387725"/>
            <a:ext cx="0" cy="1953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ounded Rectangle 18">
            <a:extLst>
              <a:ext uri="{FF2B5EF4-FFF2-40B4-BE49-F238E27FC236}">
                <a16:creationId xmlns:a16="http://schemas.microsoft.com/office/drawing/2014/main" id="{20A55FF2-805D-E540-B0DB-2A3547BCC3C2}"/>
              </a:ext>
            </a:extLst>
          </p:cNvPr>
          <p:cNvSpPr/>
          <p:nvPr/>
        </p:nvSpPr>
        <p:spPr>
          <a:xfrm>
            <a:off x="2414929" y="2277036"/>
            <a:ext cx="782296" cy="170890"/>
          </a:xfrm>
          <a:prstGeom prst="roundRect">
            <a:avLst/>
          </a:prstGeom>
          <a:solidFill>
            <a:schemeClr val="bg2">
              <a:lumMod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t>Fagradalsfjall</a:t>
            </a:r>
          </a:p>
        </p:txBody>
      </p:sp>
      <p:cxnSp>
        <p:nvCxnSpPr>
          <p:cNvPr id="20" name="Straight Connector 19">
            <a:extLst>
              <a:ext uri="{FF2B5EF4-FFF2-40B4-BE49-F238E27FC236}">
                <a16:creationId xmlns:a16="http://schemas.microsoft.com/office/drawing/2014/main" id="{5F85A6CE-F9B3-E64A-892B-D581F8780D9F}"/>
              </a:ext>
            </a:extLst>
          </p:cNvPr>
          <p:cNvCxnSpPr>
            <a:cxnSpLocks/>
          </p:cNvCxnSpPr>
          <p:nvPr/>
        </p:nvCxnSpPr>
        <p:spPr>
          <a:xfrm>
            <a:off x="3003043" y="2454275"/>
            <a:ext cx="0" cy="19537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4" name="Picture 23" descr="Qr code&#10;&#10;Description automatically generated">
            <a:extLst>
              <a:ext uri="{FF2B5EF4-FFF2-40B4-BE49-F238E27FC236}">
                <a16:creationId xmlns:a16="http://schemas.microsoft.com/office/drawing/2014/main" id="{633B3A6C-F28C-9B4F-86C5-9145DAE920BF}"/>
              </a:ext>
            </a:extLst>
          </p:cNvPr>
          <p:cNvPicPr>
            <a:picLocks noChangeAspect="1"/>
          </p:cNvPicPr>
          <p:nvPr/>
        </p:nvPicPr>
        <p:blipFill>
          <a:blip r:embed="rId5"/>
          <a:stretch>
            <a:fillRect/>
          </a:stretch>
        </p:blipFill>
        <p:spPr>
          <a:xfrm>
            <a:off x="314038" y="6640946"/>
            <a:ext cx="1487054" cy="1487054"/>
          </a:xfrm>
          <a:prstGeom prst="rect">
            <a:avLst/>
          </a:prstGeom>
        </p:spPr>
      </p:pic>
      <p:sp>
        <p:nvSpPr>
          <p:cNvPr id="25" name="Rectangle 24">
            <a:extLst>
              <a:ext uri="{FF2B5EF4-FFF2-40B4-BE49-F238E27FC236}">
                <a16:creationId xmlns:a16="http://schemas.microsoft.com/office/drawing/2014/main" id="{3E7EDDEB-7E3A-2E41-AA3B-0F1C62F63E78}"/>
              </a:ext>
            </a:extLst>
          </p:cNvPr>
          <p:cNvSpPr/>
          <p:nvPr/>
        </p:nvSpPr>
        <p:spPr>
          <a:xfrm>
            <a:off x="315578" y="8042616"/>
            <a:ext cx="1540806" cy="230832"/>
          </a:xfrm>
          <a:prstGeom prst="rect">
            <a:avLst/>
          </a:prstGeom>
        </p:spPr>
        <p:txBody>
          <a:bodyPr wrap="none">
            <a:spAutoFit/>
          </a:bodyPr>
          <a:lstStyle/>
          <a:p>
            <a:r>
              <a:rPr lang="en-GB" sz="900" dirty="0"/>
              <a:t>https://</a:t>
            </a:r>
            <a:r>
              <a:rPr lang="en-GB" sz="900" dirty="0" err="1"/>
              <a:t>tinyurl.com</a:t>
            </a:r>
            <a:r>
              <a:rPr lang="en-GB" sz="900" dirty="0"/>
              <a:t>/fagrad1</a:t>
            </a:r>
          </a:p>
        </p:txBody>
      </p:sp>
      <p:pic>
        <p:nvPicPr>
          <p:cNvPr id="29" name="Picture 28" descr="Qr code&#10;&#10;Description automatically generated">
            <a:extLst>
              <a:ext uri="{FF2B5EF4-FFF2-40B4-BE49-F238E27FC236}">
                <a16:creationId xmlns:a16="http://schemas.microsoft.com/office/drawing/2014/main" id="{AB69B765-63F5-764F-BEC2-D0527BE84987}"/>
              </a:ext>
            </a:extLst>
          </p:cNvPr>
          <p:cNvPicPr>
            <a:picLocks noChangeAspect="1"/>
          </p:cNvPicPr>
          <p:nvPr/>
        </p:nvPicPr>
        <p:blipFill>
          <a:blip r:embed="rId6"/>
          <a:stretch>
            <a:fillRect/>
          </a:stretch>
        </p:blipFill>
        <p:spPr>
          <a:xfrm>
            <a:off x="1847271" y="6639779"/>
            <a:ext cx="1493567" cy="1493567"/>
          </a:xfrm>
          <a:prstGeom prst="rect">
            <a:avLst/>
          </a:prstGeom>
        </p:spPr>
      </p:pic>
      <p:sp>
        <p:nvSpPr>
          <p:cNvPr id="27" name="Rectangle 26">
            <a:extLst>
              <a:ext uri="{FF2B5EF4-FFF2-40B4-BE49-F238E27FC236}">
                <a16:creationId xmlns:a16="http://schemas.microsoft.com/office/drawing/2014/main" id="{5333F1B9-01F5-484E-809D-6B9EEE61A8ED}"/>
              </a:ext>
            </a:extLst>
          </p:cNvPr>
          <p:cNvSpPr/>
          <p:nvPr/>
        </p:nvSpPr>
        <p:spPr>
          <a:xfrm>
            <a:off x="1836129" y="8047234"/>
            <a:ext cx="1540806" cy="230832"/>
          </a:xfrm>
          <a:prstGeom prst="rect">
            <a:avLst/>
          </a:prstGeom>
        </p:spPr>
        <p:txBody>
          <a:bodyPr wrap="none">
            <a:spAutoFit/>
          </a:bodyPr>
          <a:lstStyle/>
          <a:p>
            <a:r>
              <a:rPr lang="en-GB" sz="900" dirty="0"/>
              <a:t>https://</a:t>
            </a:r>
            <a:r>
              <a:rPr lang="en-GB" sz="900" dirty="0" err="1"/>
              <a:t>tinyurl.com</a:t>
            </a:r>
            <a:r>
              <a:rPr lang="en-GB" sz="900" dirty="0"/>
              <a:t>/fagrad2</a:t>
            </a:r>
          </a:p>
        </p:txBody>
      </p:sp>
      <p:pic>
        <p:nvPicPr>
          <p:cNvPr id="31" name="Picture 30" descr="Qr code&#10;&#10;Description automatically generated">
            <a:extLst>
              <a:ext uri="{FF2B5EF4-FFF2-40B4-BE49-F238E27FC236}">
                <a16:creationId xmlns:a16="http://schemas.microsoft.com/office/drawing/2014/main" id="{A23A5153-79D7-AF45-BA8A-ADB532DFE982}"/>
              </a:ext>
            </a:extLst>
          </p:cNvPr>
          <p:cNvPicPr>
            <a:picLocks noChangeAspect="1"/>
          </p:cNvPicPr>
          <p:nvPr/>
        </p:nvPicPr>
        <p:blipFill>
          <a:blip r:embed="rId7"/>
          <a:stretch>
            <a:fillRect/>
          </a:stretch>
        </p:blipFill>
        <p:spPr>
          <a:xfrm>
            <a:off x="3550919" y="6654800"/>
            <a:ext cx="1483360" cy="1483360"/>
          </a:xfrm>
          <a:prstGeom prst="rect">
            <a:avLst/>
          </a:prstGeom>
        </p:spPr>
      </p:pic>
      <p:sp>
        <p:nvSpPr>
          <p:cNvPr id="32" name="Rectangle 31">
            <a:extLst>
              <a:ext uri="{FF2B5EF4-FFF2-40B4-BE49-F238E27FC236}">
                <a16:creationId xmlns:a16="http://schemas.microsoft.com/office/drawing/2014/main" id="{DD67A04F-7072-364E-8931-2E181AE1B77A}"/>
              </a:ext>
            </a:extLst>
          </p:cNvPr>
          <p:cNvSpPr/>
          <p:nvPr/>
        </p:nvSpPr>
        <p:spPr>
          <a:xfrm>
            <a:off x="3543009" y="8042880"/>
            <a:ext cx="1473480" cy="230832"/>
          </a:xfrm>
          <a:prstGeom prst="rect">
            <a:avLst/>
          </a:prstGeom>
        </p:spPr>
        <p:txBody>
          <a:bodyPr wrap="none">
            <a:spAutoFit/>
          </a:bodyPr>
          <a:lstStyle/>
          <a:p>
            <a:r>
              <a:rPr lang="en-GB" sz="900" dirty="0"/>
              <a:t>https://</a:t>
            </a:r>
            <a:r>
              <a:rPr lang="en-GB" sz="900" dirty="0" err="1"/>
              <a:t>tinyurl.com</a:t>
            </a:r>
            <a:r>
              <a:rPr lang="en-GB" sz="900" dirty="0"/>
              <a:t>/lasouf1</a:t>
            </a:r>
          </a:p>
        </p:txBody>
      </p:sp>
      <p:pic>
        <p:nvPicPr>
          <p:cNvPr id="35" name="Picture 34" descr="Qr code&#10;&#10;Description automatically generated">
            <a:extLst>
              <a:ext uri="{FF2B5EF4-FFF2-40B4-BE49-F238E27FC236}">
                <a16:creationId xmlns:a16="http://schemas.microsoft.com/office/drawing/2014/main" id="{0661CD74-57B7-644E-BA6A-A2AC4D7E722A}"/>
              </a:ext>
            </a:extLst>
          </p:cNvPr>
          <p:cNvPicPr>
            <a:picLocks noChangeAspect="1"/>
          </p:cNvPicPr>
          <p:nvPr/>
        </p:nvPicPr>
        <p:blipFill>
          <a:blip r:embed="rId8"/>
          <a:stretch>
            <a:fillRect/>
          </a:stretch>
        </p:blipFill>
        <p:spPr>
          <a:xfrm>
            <a:off x="5093434" y="6655219"/>
            <a:ext cx="1491253" cy="1491253"/>
          </a:xfrm>
          <a:prstGeom prst="rect">
            <a:avLst/>
          </a:prstGeom>
        </p:spPr>
      </p:pic>
      <p:sp>
        <p:nvSpPr>
          <p:cNvPr id="33" name="Rectangle 32">
            <a:extLst>
              <a:ext uri="{FF2B5EF4-FFF2-40B4-BE49-F238E27FC236}">
                <a16:creationId xmlns:a16="http://schemas.microsoft.com/office/drawing/2014/main" id="{25174882-8940-A247-8770-E58912754E64}"/>
              </a:ext>
            </a:extLst>
          </p:cNvPr>
          <p:cNvSpPr/>
          <p:nvPr/>
        </p:nvSpPr>
        <p:spPr>
          <a:xfrm>
            <a:off x="5079045" y="8031994"/>
            <a:ext cx="1473480" cy="230832"/>
          </a:xfrm>
          <a:prstGeom prst="rect">
            <a:avLst/>
          </a:prstGeom>
        </p:spPr>
        <p:txBody>
          <a:bodyPr wrap="none">
            <a:spAutoFit/>
          </a:bodyPr>
          <a:lstStyle/>
          <a:p>
            <a:r>
              <a:rPr lang="en-GB" sz="900" dirty="0"/>
              <a:t>https://</a:t>
            </a:r>
            <a:r>
              <a:rPr lang="en-GB" sz="900" dirty="0" err="1"/>
              <a:t>tinyurl.com</a:t>
            </a:r>
            <a:r>
              <a:rPr lang="en-GB" sz="900" dirty="0"/>
              <a:t>/lasouf2</a:t>
            </a:r>
          </a:p>
        </p:txBody>
      </p:sp>
      <p:sp>
        <p:nvSpPr>
          <p:cNvPr id="23" name="Rectangle 22">
            <a:extLst>
              <a:ext uri="{FF2B5EF4-FFF2-40B4-BE49-F238E27FC236}">
                <a16:creationId xmlns:a16="http://schemas.microsoft.com/office/drawing/2014/main" id="{DC9DE4D1-3942-384C-9090-10CE4D2D0A7D}"/>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26" name="Rectangle 25">
            <a:extLst>
              <a:ext uri="{FF2B5EF4-FFF2-40B4-BE49-F238E27FC236}">
                <a16:creationId xmlns:a16="http://schemas.microsoft.com/office/drawing/2014/main" id="{690BEBC3-D5A6-AC47-B08E-38ECE5FEF9D1}"/>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28" name="Picture 27">
            <a:extLst>
              <a:ext uri="{FF2B5EF4-FFF2-40B4-BE49-F238E27FC236}">
                <a16:creationId xmlns:a16="http://schemas.microsoft.com/office/drawing/2014/main" id="{E044B4E1-E363-BA4C-8E93-40D335484026}"/>
              </a:ext>
            </a:extLst>
          </p:cNvPr>
          <p:cNvPicPr>
            <a:picLocks/>
          </p:cNvPicPr>
          <p:nvPr/>
        </p:nvPicPr>
        <p:blipFill>
          <a:blip r:embed="rId9"/>
          <a:stretch>
            <a:fillRect/>
          </a:stretch>
        </p:blipFill>
        <p:spPr>
          <a:xfrm>
            <a:off x="209650" y="9015474"/>
            <a:ext cx="487089" cy="487089"/>
          </a:xfrm>
          <a:prstGeom prst="rect">
            <a:avLst/>
          </a:prstGeom>
        </p:spPr>
      </p:pic>
      <p:pic>
        <p:nvPicPr>
          <p:cNvPr id="30" name="Picture 29">
            <a:extLst>
              <a:ext uri="{FF2B5EF4-FFF2-40B4-BE49-F238E27FC236}">
                <a16:creationId xmlns:a16="http://schemas.microsoft.com/office/drawing/2014/main" id="{0C0AD92E-CC87-C94B-A4E2-E4C6B73ECD64}"/>
              </a:ext>
            </a:extLst>
          </p:cNvPr>
          <p:cNvPicPr>
            <a:picLocks/>
          </p:cNvPicPr>
          <p:nvPr/>
        </p:nvPicPr>
        <p:blipFill>
          <a:blip r:embed="rId10"/>
          <a:stretch>
            <a:fillRect/>
          </a:stretch>
        </p:blipFill>
        <p:spPr>
          <a:xfrm>
            <a:off x="741410" y="9015473"/>
            <a:ext cx="487089" cy="487089"/>
          </a:xfrm>
          <a:prstGeom prst="rect">
            <a:avLst/>
          </a:prstGeom>
        </p:spPr>
      </p:pic>
      <p:sp>
        <p:nvSpPr>
          <p:cNvPr id="34" name="Rectangle 33">
            <a:extLst>
              <a:ext uri="{FF2B5EF4-FFF2-40B4-BE49-F238E27FC236}">
                <a16:creationId xmlns:a16="http://schemas.microsoft.com/office/drawing/2014/main" id="{3D7FFFCC-93E5-B54C-AF33-F291C23322AE}"/>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36" name="Rectangle 35">
            <a:extLst>
              <a:ext uri="{FF2B5EF4-FFF2-40B4-BE49-F238E27FC236}">
                <a16:creationId xmlns:a16="http://schemas.microsoft.com/office/drawing/2014/main" id="{B77B20C5-B10E-C248-969B-AC58E5A86348}"/>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37" name="Picture 36">
            <a:extLst>
              <a:ext uri="{FF2B5EF4-FFF2-40B4-BE49-F238E27FC236}">
                <a16:creationId xmlns:a16="http://schemas.microsoft.com/office/drawing/2014/main" id="{56106910-53DE-884B-8764-09B931E6961D}"/>
              </a:ext>
            </a:extLst>
          </p:cNvPr>
          <p:cNvPicPr>
            <a:picLocks/>
          </p:cNvPicPr>
          <p:nvPr/>
        </p:nvPicPr>
        <p:blipFill>
          <a:blip r:embed="rId11"/>
          <a:stretch>
            <a:fillRect/>
          </a:stretch>
        </p:blipFill>
        <p:spPr>
          <a:xfrm>
            <a:off x="6059437" y="9060904"/>
            <a:ext cx="487090" cy="487090"/>
          </a:xfrm>
          <a:prstGeom prst="rect">
            <a:avLst/>
          </a:prstGeom>
        </p:spPr>
      </p:pic>
      <p:pic>
        <p:nvPicPr>
          <p:cNvPr id="38" name="Picture 37">
            <a:extLst>
              <a:ext uri="{FF2B5EF4-FFF2-40B4-BE49-F238E27FC236}">
                <a16:creationId xmlns:a16="http://schemas.microsoft.com/office/drawing/2014/main" id="{D2CAE57E-3F8A-7B4E-BD96-460364863AF3}"/>
              </a:ext>
            </a:extLst>
          </p:cNvPr>
          <p:cNvPicPr>
            <a:picLocks/>
          </p:cNvPicPr>
          <p:nvPr/>
        </p:nvPicPr>
        <p:blipFill>
          <a:blip r:embed="rId12"/>
          <a:stretch>
            <a:fillRect/>
          </a:stretch>
        </p:blipFill>
        <p:spPr>
          <a:xfrm>
            <a:off x="5501422" y="9108660"/>
            <a:ext cx="487090" cy="487090"/>
          </a:xfrm>
          <a:prstGeom prst="rect">
            <a:avLst/>
          </a:prstGeom>
        </p:spPr>
      </p:pic>
      <p:pic>
        <p:nvPicPr>
          <p:cNvPr id="39" name="Picture 38">
            <a:extLst>
              <a:ext uri="{FF2B5EF4-FFF2-40B4-BE49-F238E27FC236}">
                <a16:creationId xmlns:a16="http://schemas.microsoft.com/office/drawing/2014/main" id="{60DD8CED-9A71-1F45-962A-D9467D183F75}"/>
              </a:ext>
            </a:extLst>
          </p:cNvPr>
          <p:cNvPicPr>
            <a:picLocks/>
          </p:cNvPicPr>
          <p:nvPr/>
        </p:nvPicPr>
        <p:blipFill>
          <a:blip r:embed="rId13"/>
          <a:stretch>
            <a:fillRect/>
          </a:stretch>
        </p:blipFill>
        <p:spPr>
          <a:xfrm>
            <a:off x="1292658" y="9017192"/>
            <a:ext cx="487089" cy="487089"/>
          </a:xfrm>
          <a:prstGeom prst="rect">
            <a:avLst/>
          </a:prstGeom>
        </p:spPr>
      </p:pic>
      <p:sp>
        <p:nvSpPr>
          <p:cNvPr id="40" name="Rectangle 39">
            <a:extLst>
              <a:ext uri="{FF2B5EF4-FFF2-40B4-BE49-F238E27FC236}">
                <a16:creationId xmlns:a16="http://schemas.microsoft.com/office/drawing/2014/main" id="{64E5C9BA-5345-E143-AEFC-B02D6BC0D3AB}"/>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41" name="Picture 40">
            <a:extLst>
              <a:ext uri="{FF2B5EF4-FFF2-40B4-BE49-F238E27FC236}">
                <a16:creationId xmlns:a16="http://schemas.microsoft.com/office/drawing/2014/main" id="{ADC90777-11ED-CC41-B387-F9EA555DC48E}"/>
              </a:ext>
            </a:extLst>
          </p:cNvPr>
          <p:cNvPicPr>
            <a:picLocks/>
          </p:cNvPicPr>
          <p:nvPr/>
        </p:nvPicPr>
        <p:blipFill>
          <a:blip r:embed="rId14"/>
          <a:stretch>
            <a:fillRect/>
          </a:stretch>
        </p:blipFill>
        <p:spPr>
          <a:xfrm>
            <a:off x="1827098" y="9041854"/>
            <a:ext cx="487090" cy="487090"/>
          </a:xfrm>
          <a:prstGeom prst="rect">
            <a:avLst/>
          </a:prstGeom>
        </p:spPr>
      </p:pic>
      <p:sp>
        <p:nvSpPr>
          <p:cNvPr id="42" name="Rectangle 41">
            <a:extLst>
              <a:ext uri="{FF2B5EF4-FFF2-40B4-BE49-F238E27FC236}">
                <a16:creationId xmlns:a16="http://schemas.microsoft.com/office/drawing/2014/main" id="{C5FA300E-B2BB-CE4B-9FF8-AB31C687745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43" name="Rectangle 42">
            <a:extLst>
              <a:ext uri="{FF2B5EF4-FFF2-40B4-BE49-F238E27FC236}">
                <a16:creationId xmlns:a16="http://schemas.microsoft.com/office/drawing/2014/main" id="{81E35B76-648C-1848-8FD0-8D7936D1D156}"/>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44" name="Picture 43">
            <a:extLst>
              <a:ext uri="{FF2B5EF4-FFF2-40B4-BE49-F238E27FC236}">
                <a16:creationId xmlns:a16="http://schemas.microsoft.com/office/drawing/2014/main" id="{9D7E5DF0-5B66-A64B-A2B8-A9ABE6E3D60B}"/>
              </a:ext>
            </a:extLst>
          </p:cNvPr>
          <p:cNvPicPr>
            <a:picLocks/>
          </p:cNvPicPr>
          <p:nvPr/>
        </p:nvPicPr>
        <p:blipFill>
          <a:blip r:embed="rId15"/>
          <a:stretch>
            <a:fillRect/>
          </a:stretch>
        </p:blipFill>
        <p:spPr>
          <a:xfrm>
            <a:off x="2895013" y="9066784"/>
            <a:ext cx="492909" cy="492909"/>
          </a:xfrm>
          <a:prstGeom prst="rect">
            <a:avLst/>
          </a:prstGeom>
        </p:spPr>
      </p:pic>
      <p:sp>
        <p:nvSpPr>
          <p:cNvPr id="45" name="Rectangle 44">
            <a:extLst>
              <a:ext uri="{FF2B5EF4-FFF2-40B4-BE49-F238E27FC236}">
                <a16:creationId xmlns:a16="http://schemas.microsoft.com/office/drawing/2014/main" id="{0025FC52-C0B8-7540-8EA3-594AACD87673}"/>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46" name="Rectangle 45">
            <a:extLst>
              <a:ext uri="{FF2B5EF4-FFF2-40B4-BE49-F238E27FC236}">
                <a16:creationId xmlns:a16="http://schemas.microsoft.com/office/drawing/2014/main" id="{042CCDE7-462D-F044-97C6-FA0AD328B9DF}"/>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47" name="Rectangle 46">
            <a:extLst>
              <a:ext uri="{FF2B5EF4-FFF2-40B4-BE49-F238E27FC236}">
                <a16:creationId xmlns:a16="http://schemas.microsoft.com/office/drawing/2014/main" id="{439A769E-6403-C141-BC62-21F8B2662C59}"/>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48" name="Picture 47">
            <a:extLst>
              <a:ext uri="{FF2B5EF4-FFF2-40B4-BE49-F238E27FC236}">
                <a16:creationId xmlns:a16="http://schemas.microsoft.com/office/drawing/2014/main" id="{71D97549-F838-8E4E-B3CE-9FAC7DE9A463}"/>
              </a:ext>
            </a:extLst>
          </p:cNvPr>
          <p:cNvPicPr>
            <a:picLocks/>
          </p:cNvPicPr>
          <p:nvPr/>
        </p:nvPicPr>
        <p:blipFill>
          <a:blip r:embed="rId16"/>
          <a:stretch>
            <a:fillRect/>
          </a:stretch>
        </p:blipFill>
        <p:spPr>
          <a:xfrm>
            <a:off x="4946723" y="9067253"/>
            <a:ext cx="487090" cy="487090"/>
          </a:xfrm>
          <a:prstGeom prst="rect">
            <a:avLst/>
          </a:prstGeom>
        </p:spPr>
      </p:pic>
      <p:sp>
        <p:nvSpPr>
          <p:cNvPr id="49" name="Rectangle 48">
            <a:extLst>
              <a:ext uri="{FF2B5EF4-FFF2-40B4-BE49-F238E27FC236}">
                <a16:creationId xmlns:a16="http://schemas.microsoft.com/office/drawing/2014/main" id="{13E08B7F-E28D-594D-9082-4073925A1AD7}"/>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50" name="Straight Connector 49">
            <a:extLst>
              <a:ext uri="{FF2B5EF4-FFF2-40B4-BE49-F238E27FC236}">
                <a16:creationId xmlns:a16="http://schemas.microsoft.com/office/drawing/2014/main" id="{1BDF7712-4DBE-D84F-8C6D-7407D778FDBF}"/>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C3578F3A-ECEA-3A4C-8862-9FF500A30283}"/>
              </a:ext>
            </a:extLst>
          </p:cNvPr>
          <p:cNvPicPr>
            <a:picLocks/>
          </p:cNvPicPr>
          <p:nvPr/>
        </p:nvPicPr>
        <p:blipFill>
          <a:blip r:embed="rId17"/>
          <a:stretch>
            <a:fillRect/>
          </a:stretch>
        </p:blipFill>
        <p:spPr>
          <a:xfrm>
            <a:off x="4429166" y="9095884"/>
            <a:ext cx="487091" cy="487091"/>
          </a:xfrm>
          <a:prstGeom prst="rect">
            <a:avLst/>
          </a:prstGeom>
        </p:spPr>
      </p:pic>
      <p:sp>
        <p:nvSpPr>
          <p:cNvPr id="52" name="Rectangle 51">
            <a:extLst>
              <a:ext uri="{FF2B5EF4-FFF2-40B4-BE49-F238E27FC236}">
                <a16:creationId xmlns:a16="http://schemas.microsoft.com/office/drawing/2014/main" id="{6B8C8D19-4639-2F46-B05F-E0B7E99E4A60}"/>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53" name="Picture 52">
            <a:extLst>
              <a:ext uri="{FF2B5EF4-FFF2-40B4-BE49-F238E27FC236}">
                <a16:creationId xmlns:a16="http://schemas.microsoft.com/office/drawing/2014/main" id="{C4707C69-2014-FB42-9538-75E1AA4AD8B0}"/>
              </a:ext>
            </a:extLst>
          </p:cNvPr>
          <p:cNvPicPr>
            <a:picLocks/>
          </p:cNvPicPr>
          <p:nvPr/>
        </p:nvPicPr>
        <p:blipFill>
          <a:blip r:embed="rId18"/>
          <a:stretch>
            <a:fillRect/>
          </a:stretch>
        </p:blipFill>
        <p:spPr>
          <a:xfrm>
            <a:off x="2364083" y="9060904"/>
            <a:ext cx="487090" cy="487090"/>
          </a:xfrm>
          <a:prstGeom prst="rect">
            <a:avLst/>
          </a:prstGeom>
        </p:spPr>
      </p:pic>
      <p:pic>
        <p:nvPicPr>
          <p:cNvPr id="54" name="Picture 53">
            <a:extLst>
              <a:ext uri="{FF2B5EF4-FFF2-40B4-BE49-F238E27FC236}">
                <a16:creationId xmlns:a16="http://schemas.microsoft.com/office/drawing/2014/main" id="{5BA0E212-08F9-F34B-833F-7D7D0D8A42AB}"/>
              </a:ext>
            </a:extLst>
          </p:cNvPr>
          <p:cNvPicPr>
            <a:picLocks/>
          </p:cNvPicPr>
          <p:nvPr/>
        </p:nvPicPr>
        <p:blipFill>
          <a:blip r:embed="rId19"/>
          <a:stretch>
            <a:fillRect/>
          </a:stretch>
        </p:blipFill>
        <p:spPr>
          <a:xfrm>
            <a:off x="3998529" y="9141858"/>
            <a:ext cx="411127" cy="411127"/>
          </a:xfrm>
          <a:prstGeom prst="rect">
            <a:avLst/>
          </a:prstGeom>
        </p:spPr>
      </p:pic>
      <p:sp>
        <p:nvSpPr>
          <p:cNvPr id="55" name="Rectangle 54">
            <a:extLst>
              <a:ext uri="{FF2B5EF4-FFF2-40B4-BE49-F238E27FC236}">
                <a16:creationId xmlns:a16="http://schemas.microsoft.com/office/drawing/2014/main" id="{86525EA3-6CAD-E440-B8CF-844FEC2E0D4F}"/>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56" name="Rectangle 55">
            <a:extLst>
              <a:ext uri="{FF2B5EF4-FFF2-40B4-BE49-F238E27FC236}">
                <a16:creationId xmlns:a16="http://schemas.microsoft.com/office/drawing/2014/main" id="{E467C782-3B13-9347-9A7B-34301C914ADD}"/>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57" name="Picture 56">
            <a:extLst>
              <a:ext uri="{FF2B5EF4-FFF2-40B4-BE49-F238E27FC236}">
                <a16:creationId xmlns:a16="http://schemas.microsoft.com/office/drawing/2014/main" id="{EBCA22FA-E90C-0C48-96C9-30F86074E860}"/>
              </a:ext>
            </a:extLst>
          </p:cNvPr>
          <p:cNvPicPr>
            <a:picLocks/>
          </p:cNvPicPr>
          <p:nvPr/>
        </p:nvPicPr>
        <p:blipFill>
          <a:blip r:embed="rId20"/>
          <a:stretch>
            <a:fillRect/>
          </a:stretch>
        </p:blipFill>
        <p:spPr>
          <a:xfrm>
            <a:off x="3480944" y="9114071"/>
            <a:ext cx="445622" cy="445622"/>
          </a:xfrm>
          <a:prstGeom prst="rect">
            <a:avLst/>
          </a:prstGeom>
        </p:spPr>
      </p:pic>
      <p:sp>
        <p:nvSpPr>
          <p:cNvPr id="59" name="TextBox 58">
            <a:extLst>
              <a:ext uri="{FF2B5EF4-FFF2-40B4-BE49-F238E27FC236}">
                <a16:creationId xmlns:a16="http://schemas.microsoft.com/office/drawing/2014/main" id="{7AEB1D04-10FF-5A46-A01D-CA50E6A16FDA}"/>
              </a:ext>
            </a:extLst>
          </p:cNvPr>
          <p:cNvSpPr txBox="1"/>
          <p:nvPr/>
        </p:nvSpPr>
        <p:spPr>
          <a:xfrm>
            <a:off x="6211997" y="305154"/>
            <a:ext cx="531704" cy="307777"/>
          </a:xfrm>
          <a:prstGeom prst="rect">
            <a:avLst/>
          </a:prstGeom>
          <a:noFill/>
        </p:spPr>
        <p:txBody>
          <a:bodyPr wrap="square" rtlCol="0">
            <a:spAutoFit/>
          </a:bodyPr>
          <a:lstStyle/>
          <a:p>
            <a:pPr algn="ctr"/>
            <a:r>
              <a:rPr lang="en-GB" sz="1400" dirty="0"/>
              <a:t>3</a:t>
            </a:r>
          </a:p>
        </p:txBody>
      </p:sp>
    </p:spTree>
    <p:extLst>
      <p:ext uri="{BB962C8B-B14F-4D97-AF65-F5344CB8AC3E}">
        <p14:creationId xmlns:p14="http://schemas.microsoft.com/office/powerpoint/2010/main" val="176089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116"/>
          <a:stretch/>
        </p:blipFill>
        <p:spPr bwMode="auto">
          <a:xfrm>
            <a:off x="200025" y="176848"/>
            <a:ext cx="612775" cy="748664"/>
          </a:xfrm>
          <a:prstGeom prst="rect">
            <a:avLst/>
          </a:prstGeom>
          <a:ln>
            <a:noFill/>
          </a:ln>
          <a:extLst>
            <a:ext uri="{53640926-AAD7-44D8-BBD7-CCE9431645EC}">
              <a14:shadowObscured xmlns:a14="http://schemas.microsoft.com/office/drawing/2010/main"/>
            </a:ext>
          </a:extLst>
        </p:spPr>
      </p:pic>
      <p:sp>
        <p:nvSpPr>
          <p:cNvPr id="8" name="Rounded Rectangle 7">
            <a:extLst>
              <a:ext uri="{FF2B5EF4-FFF2-40B4-BE49-F238E27FC236}">
                <a16:creationId xmlns:a16="http://schemas.microsoft.com/office/drawing/2014/main" id="{0194D818-598A-184B-B976-C6FF44527E24}"/>
              </a:ext>
            </a:extLst>
          </p:cNvPr>
          <p:cNvSpPr/>
          <p:nvPr/>
        </p:nvSpPr>
        <p:spPr>
          <a:xfrm>
            <a:off x="209549" y="2773180"/>
            <a:ext cx="6377941" cy="5842184"/>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1400" dirty="0">
                <a:solidFill>
                  <a:srgbClr val="81A032"/>
                </a:solidFill>
              </a:rPr>
              <a:t>Cornell Notes</a:t>
            </a:r>
            <a:endParaRPr lang="en-GB" dirty="0">
              <a:solidFill>
                <a:srgbClr val="81A032"/>
              </a:solidFill>
            </a:endParaRPr>
          </a:p>
        </p:txBody>
      </p:sp>
      <p:sp>
        <p:nvSpPr>
          <p:cNvPr id="12" name="Rounded Rectangle 11">
            <a:extLst>
              <a:ext uri="{FF2B5EF4-FFF2-40B4-BE49-F238E27FC236}">
                <a16:creationId xmlns:a16="http://schemas.microsoft.com/office/drawing/2014/main" id="{4B13123F-7EA4-B344-823E-1A4B5D18DA6B}"/>
              </a:ext>
            </a:extLst>
          </p:cNvPr>
          <p:cNvSpPr/>
          <p:nvPr/>
        </p:nvSpPr>
        <p:spPr>
          <a:xfrm>
            <a:off x="209650" y="941978"/>
            <a:ext cx="6371032" cy="1726271"/>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When studying at FE you will be expected to do wider reading. This means reading extra articles/books etc. in addition to your text books that link to your courses. Making organised notes when doing this can really help develop your knowledge and understanding. One really useful note taking technique is Cornell Notes. </a:t>
            </a:r>
          </a:p>
          <a:p>
            <a:endParaRPr lang="en-GB" sz="1300" dirty="0">
              <a:solidFill>
                <a:srgbClr val="81A032"/>
              </a:solidFill>
            </a:endParaRPr>
          </a:p>
          <a:p>
            <a:r>
              <a:rPr lang="en-GB" sz="1300" dirty="0">
                <a:solidFill>
                  <a:srgbClr val="81A032"/>
                </a:solidFill>
              </a:rPr>
              <a:t>You are going to use the Cornell Notes method of recording information from the volcano resource booklet you’ve been given. To do this, you are going to research how to use  Cornell Notes using the resources below. </a:t>
            </a: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38" name="Picture 37" descr="Background pattern&#10;&#10;Description automatically generated">
            <a:extLst>
              <a:ext uri="{FF2B5EF4-FFF2-40B4-BE49-F238E27FC236}">
                <a16:creationId xmlns:a16="http://schemas.microsoft.com/office/drawing/2014/main" id="{0654B708-9B4B-434A-9E00-522F6CB2F66E}"/>
              </a:ext>
            </a:extLst>
          </p:cNvPr>
          <p:cNvPicPr>
            <a:picLocks noChangeAspect="1"/>
          </p:cNvPicPr>
          <p:nvPr/>
        </p:nvPicPr>
        <p:blipFill>
          <a:blip r:embed="rId16"/>
          <a:stretch>
            <a:fillRect/>
          </a:stretch>
        </p:blipFill>
        <p:spPr>
          <a:xfrm>
            <a:off x="3267689" y="3837481"/>
            <a:ext cx="3133111" cy="4433748"/>
          </a:xfrm>
          <a:prstGeom prst="rect">
            <a:avLst/>
          </a:prstGeom>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6890D2AE-547D-9B4B-8D26-427A507AFAAC}"/>
              </a:ext>
            </a:extLst>
          </p:cNvPr>
          <p:cNvSpPr txBox="1"/>
          <p:nvPr/>
        </p:nvSpPr>
        <p:spPr>
          <a:xfrm>
            <a:off x="299802" y="3204564"/>
            <a:ext cx="5306519" cy="492443"/>
          </a:xfrm>
          <a:prstGeom prst="rect">
            <a:avLst/>
          </a:prstGeom>
          <a:noFill/>
        </p:spPr>
        <p:txBody>
          <a:bodyPr wrap="square" rtlCol="0">
            <a:spAutoFit/>
          </a:bodyPr>
          <a:lstStyle/>
          <a:p>
            <a:r>
              <a:rPr lang="en-GB" sz="1300" dirty="0"/>
              <a:t>1. Watch the two videos about taking Cornell Notes on Internet Geography:</a:t>
            </a:r>
          </a:p>
          <a:p>
            <a:r>
              <a:rPr lang="en-GB" sz="1300" dirty="0"/>
              <a:t>www.internetgeography.net/</a:t>
            </a:r>
            <a:r>
              <a:rPr lang="en-GB" sz="1300" dirty="0" err="1"/>
              <a:t>cornell</a:t>
            </a:r>
            <a:r>
              <a:rPr lang="en-GB" sz="1300" dirty="0"/>
              <a:t>-notes</a:t>
            </a:r>
          </a:p>
        </p:txBody>
      </p:sp>
      <p:sp>
        <p:nvSpPr>
          <p:cNvPr id="40" name="TextBox 39">
            <a:extLst>
              <a:ext uri="{FF2B5EF4-FFF2-40B4-BE49-F238E27FC236}">
                <a16:creationId xmlns:a16="http://schemas.microsoft.com/office/drawing/2014/main" id="{E1762A72-C7D1-EA4C-A57A-AA72B142A645}"/>
              </a:ext>
            </a:extLst>
          </p:cNvPr>
          <p:cNvSpPr txBox="1"/>
          <p:nvPr/>
        </p:nvSpPr>
        <p:spPr>
          <a:xfrm>
            <a:off x="302300" y="4769371"/>
            <a:ext cx="2932147" cy="2893100"/>
          </a:xfrm>
          <a:prstGeom prst="rect">
            <a:avLst/>
          </a:prstGeom>
          <a:noFill/>
        </p:spPr>
        <p:txBody>
          <a:bodyPr wrap="square" rtlCol="0">
            <a:spAutoFit/>
          </a:bodyPr>
          <a:lstStyle/>
          <a:p>
            <a:r>
              <a:rPr lang="en-GB" sz="1300" dirty="0"/>
              <a:t>2. Divide up the page on the right to prepare it for recording Cornell Notes. </a:t>
            </a:r>
          </a:p>
          <a:p>
            <a:endParaRPr lang="en-GB" sz="1300" dirty="0"/>
          </a:p>
          <a:p>
            <a:r>
              <a:rPr lang="en-GB" sz="1300" dirty="0"/>
              <a:t>3. Annotate the page on the right to show how Cornell Notes should be completed. </a:t>
            </a:r>
          </a:p>
          <a:p>
            <a:endParaRPr lang="en-GB" sz="1300" dirty="0"/>
          </a:p>
          <a:p>
            <a:r>
              <a:rPr lang="en-GB" sz="1300" dirty="0"/>
              <a:t>4. Turn over the page and look at the example Cornell Notes that have been started. Using the webpage below complete the notes (I got up to paragraph 3 so start from 4). </a:t>
            </a:r>
            <a:br>
              <a:rPr lang="en-GB" sz="1300" dirty="0"/>
            </a:br>
            <a:r>
              <a:rPr lang="en-GB" sz="1300" dirty="0"/>
              <a:t/>
            </a:r>
            <a:br>
              <a:rPr lang="en-GB" sz="1300" dirty="0"/>
            </a:br>
            <a:endParaRPr lang="en-GB" sz="1300" dirty="0"/>
          </a:p>
        </p:txBody>
      </p:sp>
      <p:pic>
        <p:nvPicPr>
          <p:cNvPr id="10" name="Picture 9" descr="Qr code&#10;&#10;Description automatically generated">
            <a:extLst>
              <a:ext uri="{FF2B5EF4-FFF2-40B4-BE49-F238E27FC236}">
                <a16:creationId xmlns:a16="http://schemas.microsoft.com/office/drawing/2014/main" id="{C90450A3-E519-3042-A6F7-A0BF226BE4A7}"/>
              </a:ext>
            </a:extLst>
          </p:cNvPr>
          <p:cNvPicPr>
            <a:picLocks noChangeAspect="1"/>
          </p:cNvPicPr>
          <p:nvPr/>
        </p:nvPicPr>
        <p:blipFill>
          <a:blip r:embed="rId17"/>
          <a:stretch>
            <a:fillRect/>
          </a:stretch>
        </p:blipFill>
        <p:spPr>
          <a:xfrm>
            <a:off x="329784" y="3787517"/>
            <a:ext cx="839449" cy="839449"/>
          </a:xfrm>
          <a:prstGeom prst="rect">
            <a:avLst/>
          </a:prstGeom>
        </p:spPr>
      </p:pic>
      <p:sp>
        <p:nvSpPr>
          <p:cNvPr id="15" name="TextBox 14">
            <a:extLst>
              <a:ext uri="{FF2B5EF4-FFF2-40B4-BE49-F238E27FC236}">
                <a16:creationId xmlns:a16="http://schemas.microsoft.com/office/drawing/2014/main" id="{206A3226-6C10-B744-A8F3-F6C6C6FB730D}"/>
              </a:ext>
            </a:extLst>
          </p:cNvPr>
          <p:cNvSpPr txBox="1"/>
          <p:nvPr/>
        </p:nvSpPr>
        <p:spPr>
          <a:xfrm>
            <a:off x="1286863" y="3978225"/>
            <a:ext cx="1753849" cy="461665"/>
          </a:xfrm>
          <a:prstGeom prst="rect">
            <a:avLst/>
          </a:prstGeom>
          <a:noFill/>
        </p:spPr>
        <p:txBody>
          <a:bodyPr wrap="square" rtlCol="0">
            <a:spAutoFit/>
          </a:bodyPr>
          <a:lstStyle/>
          <a:p>
            <a:r>
              <a:rPr lang="en-GB" sz="1200" dirty="0">
                <a:latin typeface="Bradley Hand" pitchFamily="2" charset="77"/>
              </a:rPr>
              <a:t>Use the link above or scan the QR code</a:t>
            </a:r>
          </a:p>
        </p:txBody>
      </p:sp>
      <p:sp>
        <p:nvSpPr>
          <p:cNvPr id="30" name="Arc 29">
            <a:extLst>
              <a:ext uri="{FF2B5EF4-FFF2-40B4-BE49-F238E27FC236}">
                <a16:creationId xmlns:a16="http://schemas.microsoft.com/office/drawing/2014/main" id="{A535588C-FCCE-BD4B-A882-0D59E3268C9B}"/>
              </a:ext>
            </a:extLst>
          </p:cNvPr>
          <p:cNvSpPr/>
          <p:nvPr/>
        </p:nvSpPr>
        <p:spPr>
          <a:xfrm rot="2120783" flipV="1">
            <a:off x="952498" y="3919929"/>
            <a:ext cx="736600" cy="533400"/>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pic>
        <p:nvPicPr>
          <p:cNvPr id="44" name="Picture 43" descr="Qr code&#10;&#10;Description automatically generated">
            <a:extLst>
              <a:ext uri="{FF2B5EF4-FFF2-40B4-BE49-F238E27FC236}">
                <a16:creationId xmlns:a16="http://schemas.microsoft.com/office/drawing/2014/main" id="{D22DBE7A-20F5-EB44-9D5A-5CFD10F9451D}"/>
              </a:ext>
            </a:extLst>
          </p:cNvPr>
          <p:cNvPicPr>
            <a:picLocks noChangeAspect="1"/>
          </p:cNvPicPr>
          <p:nvPr/>
        </p:nvPicPr>
        <p:blipFill>
          <a:blip r:embed="rId18"/>
          <a:stretch>
            <a:fillRect/>
          </a:stretch>
        </p:blipFill>
        <p:spPr>
          <a:xfrm>
            <a:off x="361935" y="7683137"/>
            <a:ext cx="836909" cy="836909"/>
          </a:xfrm>
          <a:prstGeom prst="rect">
            <a:avLst/>
          </a:prstGeom>
        </p:spPr>
      </p:pic>
      <p:sp>
        <p:nvSpPr>
          <p:cNvPr id="50" name="Rectangle 49">
            <a:extLst>
              <a:ext uri="{FF2B5EF4-FFF2-40B4-BE49-F238E27FC236}">
                <a16:creationId xmlns:a16="http://schemas.microsoft.com/office/drawing/2014/main" id="{27F0DA0D-5BE1-C648-8A04-94506260D5A0}"/>
              </a:ext>
            </a:extLst>
          </p:cNvPr>
          <p:cNvSpPr/>
          <p:nvPr/>
        </p:nvSpPr>
        <p:spPr>
          <a:xfrm>
            <a:off x="301836" y="7273850"/>
            <a:ext cx="3429000" cy="261610"/>
          </a:xfrm>
          <a:prstGeom prst="rect">
            <a:avLst/>
          </a:prstGeom>
        </p:spPr>
        <p:txBody>
          <a:bodyPr>
            <a:spAutoFit/>
          </a:bodyPr>
          <a:lstStyle/>
          <a:p>
            <a:r>
              <a:rPr lang="en-GB" sz="1100" dirty="0" err="1"/>
              <a:t>www.alevelgeography.com</a:t>
            </a:r>
            <a:r>
              <a:rPr lang="en-GB" sz="1100" dirty="0"/>
              <a:t>/structure-of-the-earth</a:t>
            </a:r>
          </a:p>
        </p:txBody>
      </p:sp>
      <p:pic>
        <p:nvPicPr>
          <p:cNvPr id="56" name="Picture 55" descr="A picture containing text&#10;&#10;Description automatically generated">
            <a:extLst>
              <a:ext uri="{FF2B5EF4-FFF2-40B4-BE49-F238E27FC236}">
                <a16:creationId xmlns:a16="http://schemas.microsoft.com/office/drawing/2014/main" id="{77ACDB02-9F08-6F4B-867C-58CEEDD0236E}"/>
              </a:ext>
            </a:extLst>
          </p:cNvPr>
          <p:cNvPicPr>
            <a:picLocks noChangeAspect="1"/>
          </p:cNvPicPr>
          <p:nvPr/>
        </p:nvPicPr>
        <p:blipFill>
          <a:blip r:embed="rId19"/>
          <a:stretch>
            <a:fillRect/>
          </a:stretch>
        </p:blipFill>
        <p:spPr>
          <a:xfrm>
            <a:off x="822960" y="165800"/>
            <a:ext cx="5494713" cy="815650"/>
          </a:xfrm>
          <a:prstGeom prst="rect">
            <a:avLst/>
          </a:prstGeom>
        </p:spPr>
      </p:pic>
      <p:sp>
        <p:nvSpPr>
          <p:cNvPr id="41" name="TextBox 40">
            <a:extLst>
              <a:ext uri="{FF2B5EF4-FFF2-40B4-BE49-F238E27FC236}">
                <a16:creationId xmlns:a16="http://schemas.microsoft.com/office/drawing/2014/main" id="{C9D6D7D2-4D82-D040-9D45-1F01AE7A3E3A}"/>
              </a:ext>
            </a:extLst>
          </p:cNvPr>
          <p:cNvSpPr txBox="1"/>
          <p:nvPr/>
        </p:nvSpPr>
        <p:spPr>
          <a:xfrm>
            <a:off x="1514214" y="7758245"/>
            <a:ext cx="1753849" cy="461665"/>
          </a:xfrm>
          <a:prstGeom prst="rect">
            <a:avLst/>
          </a:prstGeom>
          <a:noFill/>
        </p:spPr>
        <p:txBody>
          <a:bodyPr wrap="square" rtlCol="0">
            <a:spAutoFit/>
          </a:bodyPr>
          <a:lstStyle/>
          <a:p>
            <a:r>
              <a:rPr lang="en-GB" sz="1200" dirty="0">
                <a:latin typeface="Bradley Hand" pitchFamily="2" charset="77"/>
              </a:rPr>
              <a:t>Use the link above or scan the QR code</a:t>
            </a:r>
          </a:p>
        </p:txBody>
      </p:sp>
      <p:sp>
        <p:nvSpPr>
          <p:cNvPr id="51" name="Arc 50">
            <a:extLst>
              <a:ext uri="{FF2B5EF4-FFF2-40B4-BE49-F238E27FC236}">
                <a16:creationId xmlns:a16="http://schemas.microsoft.com/office/drawing/2014/main" id="{AF89E6C1-6830-3948-8CEB-C9B438FC90CD}"/>
              </a:ext>
            </a:extLst>
          </p:cNvPr>
          <p:cNvSpPr/>
          <p:nvPr/>
        </p:nvSpPr>
        <p:spPr>
          <a:xfrm rot="2120783" flipV="1">
            <a:off x="1014957" y="7744919"/>
            <a:ext cx="736600" cy="533400"/>
          </a:xfrm>
          <a:prstGeom prst="arc">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2" name="TextBox 51">
            <a:extLst>
              <a:ext uri="{FF2B5EF4-FFF2-40B4-BE49-F238E27FC236}">
                <a16:creationId xmlns:a16="http://schemas.microsoft.com/office/drawing/2014/main" id="{CF0AE8A5-E094-ED47-A4A4-A1AFAA6262E1}"/>
              </a:ext>
            </a:extLst>
          </p:cNvPr>
          <p:cNvSpPr txBox="1"/>
          <p:nvPr/>
        </p:nvSpPr>
        <p:spPr>
          <a:xfrm>
            <a:off x="6211997" y="305154"/>
            <a:ext cx="531704" cy="307777"/>
          </a:xfrm>
          <a:prstGeom prst="rect">
            <a:avLst/>
          </a:prstGeom>
          <a:noFill/>
        </p:spPr>
        <p:txBody>
          <a:bodyPr wrap="square" rtlCol="0">
            <a:spAutoFit/>
          </a:bodyPr>
          <a:lstStyle/>
          <a:p>
            <a:pPr algn="ctr"/>
            <a:r>
              <a:rPr lang="en-GB" sz="1400" dirty="0"/>
              <a:t>4</a:t>
            </a:r>
          </a:p>
        </p:txBody>
      </p:sp>
    </p:spTree>
    <p:extLst>
      <p:ext uri="{BB962C8B-B14F-4D97-AF65-F5344CB8AC3E}">
        <p14:creationId xmlns:p14="http://schemas.microsoft.com/office/powerpoint/2010/main" val="28716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0FED5C2-8A56-DB46-AE8D-BE8C083FE00C}"/>
              </a:ext>
            </a:extLst>
          </p:cNvPr>
          <p:cNvSpPr txBox="1"/>
          <p:nvPr/>
        </p:nvSpPr>
        <p:spPr>
          <a:xfrm>
            <a:off x="1493521" y="779821"/>
            <a:ext cx="4853814" cy="646331"/>
          </a:xfrm>
          <a:prstGeom prst="rect">
            <a:avLst/>
          </a:prstGeom>
          <a:noFill/>
        </p:spPr>
        <p:txBody>
          <a:bodyPr wrap="square" rtlCol="0">
            <a:spAutoFit/>
          </a:bodyPr>
          <a:lstStyle/>
          <a:p>
            <a:r>
              <a:rPr lang="en-GB" sz="3600" dirty="0">
                <a:latin typeface="Bradley Hand" pitchFamily="2" charset="77"/>
              </a:rPr>
              <a:t>Structure of the Earth</a:t>
            </a:r>
          </a:p>
        </p:txBody>
      </p:sp>
      <p:sp>
        <p:nvSpPr>
          <p:cNvPr id="21" name="TextBox 20">
            <a:extLst>
              <a:ext uri="{FF2B5EF4-FFF2-40B4-BE49-F238E27FC236}">
                <a16:creationId xmlns:a16="http://schemas.microsoft.com/office/drawing/2014/main" id="{93C6F247-BC97-C142-9F03-C555CE656888}"/>
              </a:ext>
            </a:extLst>
          </p:cNvPr>
          <p:cNvSpPr txBox="1"/>
          <p:nvPr/>
        </p:nvSpPr>
        <p:spPr>
          <a:xfrm>
            <a:off x="948046" y="1505012"/>
            <a:ext cx="1703881" cy="400110"/>
          </a:xfrm>
          <a:prstGeom prst="rect">
            <a:avLst/>
          </a:prstGeom>
          <a:noFill/>
        </p:spPr>
        <p:txBody>
          <a:bodyPr wrap="square" rtlCol="0">
            <a:spAutoFit/>
          </a:bodyPr>
          <a:lstStyle/>
          <a:p>
            <a:r>
              <a:rPr lang="en-GB" sz="2000" dirty="0">
                <a:latin typeface="Bradley Hand" pitchFamily="2" charset="77"/>
              </a:rPr>
              <a:t>Keywords</a:t>
            </a:r>
          </a:p>
        </p:txBody>
      </p:sp>
      <p:sp>
        <p:nvSpPr>
          <p:cNvPr id="22" name="TextBox 21">
            <a:extLst>
              <a:ext uri="{FF2B5EF4-FFF2-40B4-BE49-F238E27FC236}">
                <a16:creationId xmlns:a16="http://schemas.microsoft.com/office/drawing/2014/main" id="{8822D910-6859-6E42-8158-897871314A98}"/>
              </a:ext>
            </a:extLst>
          </p:cNvPr>
          <p:cNvSpPr txBox="1"/>
          <p:nvPr/>
        </p:nvSpPr>
        <p:spPr>
          <a:xfrm>
            <a:off x="958206" y="5457252"/>
            <a:ext cx="1703881" cy="400110"/>
          </a:xfrm>
          <a:prstGeom prst="rect">
            <a:avLst/>
          </a:prstGeom>
          <a:noFill/>
        </p:spPr>
        <p:txBody>
          <a:bodyPr wrap="square" rtlCol="0">
            <a:spAutoFit/>
          </a:bodyPr>
          <a:lstStyle/>
          <a:p>
            <a:r>
              <a:rPr lang="en-GB" sz="2000" dirty="0">
                <a:latin typeface="Bradley Hand" pitchFamily="2" charset="77"/>
              </a:rPr>
              <a:t>Questions</a:t>
            </a:r>
          </a:p>
        </p:txBody>
      </p: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24" name="TextBox 23">
            <a:extLst>
              <a:ext uri="{FF2B5EF4-FFF2-40B4-BE49-F238E27FC236}">
                <a16:creationId xmlns:a16="http://schemas.microsoft.com/office/drawing/2014/main" id="{B1AC7030-3B3C-6646-9C64-F1259FCDEA86}"/>
              </a:ext>
            </a:extLst>
          </p:cNvPr>
          <p:cNvSpPr txBox="1"/>
          <p:nvPr/>
        </p:nvSpPr>
        <p:spPr>
          <a:xfrm>
            <a:off x="-119921" y="7923966"/>
            <a:ext cx="3462727" cy="369332"/>
          </a:xfrm>
          <a:prstGeom prst="rect">
            <a:avLst/>
          </a:prstGeom>
          <a:noFill/>
        </p:spPr>
        <p:txBody>
          <a:bodyPr wrap="square" rtlCol="0">
            <a:spAutoFit/>
          </a:bodyPr>
          <a:lstStyle/>
          <a:p>
            <a:pPr algn="ctr"/>
            <a:r>
              <a:rPr lang="en-GB" dirty="0">
                <a:latin typeface="Bradley Hand" pitchFamily="2" charset="77"/>
              </a:rPr>
              <a:t>Summary</a:t>
            </a:r>
          </a:p>
        </p:txBody>
      </p:sp>
      <p:pic>
        <p:nvPicPr>
          <p:cNvPr id="14" name="Graphic 13">
            <a:extLst>
              <a:ext uri="{FF2B5EF4-FFF2-40B4-BE49-F238E27FC236}">
                <a16:creationId xmlns:a16="http://schemas.microsoft.com/office/drawing/2014/main" id="{DEDB110C-FA7A-0E41-BC3F-BAEC09C8B29D}"/>
              </a:ext>
            </a:extLst>
          </p:cNvPr>
          <p:cNvPicPr>
            <a:picLocks/>
          </p:cNvPicPr>
          <p:nvPr/>
        </p:nvPicPr>
        <p:blipFill>
          <a:blip r:embed="rId3">
            <a:extLst>
              <a:ext uri="{96DAC541-7B7A-43D3-8B79-37D633B846F1}">
                <asvg:svgBlip xmlns:asvg="http://schemas.microsoft.com/office/drawing/2016/SVG/main" xmlns="" r:embed="rId4"/>
              </a:ext>
            </a:extLst>
          </a:blip>
          <a:stretch>
            <a:fillRect/>
          </a:stretch>
        </p:blipFill>
        <p:spPr>
          <a:xfrm>
            <a:off x="2576830" y="1510030"/>
            <a:ext cx="684530" cy="684530"/>
          </a:xfrm>
          <a:prstGeom prst="rect">
            <a:avLst/>
          </a:prstGeom>
        </p:spPr>
      </p:pic>
      <p:sp>
        <p:nvSpPr>
          <p:cNvPr id="25" name="TextBox 24">
            <a:extLst>
              <a:ext uri="{FF2B5EF4-FFF2-40B4-BE49-F238E27FC236}">
                <a16:creationId xmlns:a16="http://schemas.microsoft.com/office/drawing/2014/main" id="{BDB88377-466A-204B-B15F-68E57C87D681}"/>
              </a:ext>
            </a:extLst>
          </p:cNvPr>
          <p:cNvSpPr txBox="1"/>
          <p:nvPr/>
        </p:nvSpPr>
        <p:spPr>
          <a:xfrm>
            <a:off x="948046" y="1860612"/>
            <a:ext cx="1703881" cy="938719"/>
          </a:xfrm>
          <a:prstGeom prst="rect">
            <a:avLst/>
          </a:prstGeom>
          <a:noFill/>
        </p:spPr>
        <p:txBody>
          <a:bodyPr wrap="square" rtlCol="0">
            <a:spAutoFit/>
          </a:bodyPr>
          <a:lstStyle/>
          <a:p>
            <a:r>
              <a:rPr lang="en-GB" sz="1100" dirty="0">
                <a:latin typeface="Bradley Hand" pitchFamily="2" charset="77"/>
              </a:rPr>
              <a:t>Continental crust</a:t>
            </a:r>
          </a:p>
          <a:p>
            <a:r>
              <a:rPr lang="en-GB" sz="1100" dirty="0" err="1">
                <a:latin typeface="Bradley Hand" pitchFamily="2" charset="77"/>
              </a:rPr>
              <a:t>Mohorovicic</a:t>
            </a:r>
            <a:r>
              <a:rPr lang="en-GB" sz="1100" dirty="0">
                <a:latin typeface="Bradley Hand" pitchFamily="2" charset="77"/>
              </a:rPr>
              <a:t> Discontinuity (Moho)</a:t>
            </a:r>
          </a:p>
          <a:p>
            <a:r>
              <a:rPr lang="en-GB" sz="1100" dirty="0">
                <a:latin typeface="Bradley Hand" pitchFamily="2" charset="77"/>
              </a:rPr>
              <a:t>Asthenosphere </a:t>
            </a:r>
          </a:p>
          <a:p>
            <a:r>
              <a:rPr lang="en-GB" sz="1100" dirty="0">
                <a:latin typeface="Bradley Hand" pitchFamily="2" charset="77"/>
              </a:rPr>
              <a:t>Lithosphere </a:t>
            </a:r>
            <a:endParaRPr lang="en-GB" sz="2000" dirty="0">
              <a:latin typeface="Bradley Hand" pitchFamily="2" charset="77"/>
            </a:endParaRPr>
          </a:p>
        </p:txBody>
      </p:sp>
      <p:sp>
        <p:nvSpPr>
          <p:cNvPr id="26" name="TextBox 25">
            <a:extLst>
              <a:ext uri="{FF2B5EF4-FFF2-40B4-BE49-F238E27FC236}">
                <a16:creationId xmlns:a16="http://schemas.microsoft.com/office/drawing/2014/main" id="{1DC4CDAA-E032-F54C-91F3-7391812A2D6C}"/>
              </a:ext>
            </a:extLst>
          </p:cNvPr>
          <p:cNvSpPr txBox="1"/>
          <p:nvPr/>
        </p:nvSpPr>
        <p:spPr>
          <a:xfrm>
            <a:off x="3208106" y="1750365"/>
            <a:ext cx="1703881" cy="584775"/>
          </a:xfrm>
          <a:prstGeom prst="rect">
            <a:avLst/>
          </a:prstGeom>
          <a:noFill/>
        </p:spPr>
        <p:txBody>
          <a:bodyPr wrap="square" rtlCol="0">
            <a:spAutoFit/>
          </a:bodyPr>
          <a:lstStyle/>
          <a:p>
            <a:r>
              <a:rPr lang="en-GB" sz="800" dirty="0">
                <a:latin typeface="Bradley Hand" pitchFamily="2" charset="77"/>
              </a:rPr>
              <a:t>inner core</a:t>
            </a:r>
          </a:p>
          <a:p>
            <a:r>
              <a:rPr lang="en-GB" sz="800" dirty="0">
                <a:latin typeface="Bradley Hand" pitchFamily="2" charset="77"/>
              </a:rPr>
              <a:t>outer core</a:t>
            </a:r>
          </a:p>
          <a:p>
            <a:r>
              <a:rPr lang="en-GB" sz="800" dirty="0">
                <a:latin typeface="Bradley Hand" pitchFamily="2" charset="77"/>
              </a:rPr>
              <a:t>mantle </a:t>
            </a:r>
          </a:p>
          <a:p>
            <a:r>
              <a:rPr lang="en-GB" sz="800" dirty="0">
                <a:latin typeface="Bradley Hand" pitchFamily="2" charset="77"/>
              </a:rPr>
              <a:t>crust</a:t>
            </a:r>
            <a:endParaRPr lang="en-GB" sz="1200" dirty="0">
              <a:latin typeface="Bradley Hand" pitchFamily="2" charset="77"/>
            </a:endParaRPr>
          </a:p>
        </p:txBody>
      </p:sp>
      <p:cxnSp>
        <p:nvCxnSpPr>
          <p:cNvPr id="16" name="Straight Connector 15">
            <a:extLst>
              <a:ext uri="{FF2B5EF4-FFF2-40B4-BE49-F238E27FC236}">
                <a16:creationId xmlns:a16="http://schemas.microsoft.com/office/drawing/2014/main" id="{5A6398E0-7614-8240-9EC8-A5B06AD60D62}"/>
              </a:ext>
            </a:extLst>
          </p:cNvPr>
          <p:cNvCxnSpPr/>
          <p:nvPr/>
        </p:nvCxnSpPr>
        <p:spPr>
          <a:xfrm flipH="1">
            <a:off x="2960451" y="1851498"/>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7AD3305-560F-024E-BC08-4B316D258522}"/>
              </a:ext>
            </a:extLst>
          </p:cNvPr>
          <p:cNvCxnSpPr/>
          <p:nvPr/>
        </p:nvCxnSpPr>
        <p:spPr>
          <a:xfrm flipH="1">
            <a:off x="2966936" y="1987685"/>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FA7E9F3-BCFC-CC43-9937-A69B0771873A}"/>
              </a:ext>
            </a:extLst>
          </p:cNvPr>
          <p:cNvCxnSpPr/>
          <p:nvPr/>
        </p:nvCxnSpPr>
        <p:spPr>
          <a:xfrm flipH="1">
            <a:off x="2963693" y="2097932"/>
            <a:ext cx="321013" cy="0"/>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45FF66D-9B7D-B143-B54A-5D69D67E0F72}"/>
              </a:ext>
            </a:extLst>
          </p:cNvPr>
          <p:cNvCxnSpPr>
            <a:cxnSpLocks/>
          </p:cNvCxnSpPr>
          <p:nvPr/>
        </p:nvCxnSpPr>
        <p:spPr>
          <a:xfrm flipH="1" flipV="1">
            <a:off x="2924944" y="2144688"/>
            <a:ext cx="366251" cy="82948"/>
          </a:xfrm>
          <a:prstGeom prst="line">
            <a:avLst/>
          </a:prstGeom>
          <a:ln>
            <a:solidFill>
              <a:srgbClr val="81A032"/>
            </a:solidFill>
            <a:tailEnd type="oval" w="sm" len="sm"/>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1C3639B-03C0-8A46-8633-298E34FF6E9C}"/>
              </a:ext>
            </a:extLst>
          </p:cNvPr>
          <p:cNvSpPr txBox="1"/>
          <p:nvPr/>
        </p:nvSpPr>
        <p:spPr>
          <a:xfrm>
            <a:off x="3898769" y="1623906"/>
            <a:ext cx="2625247" cy="461665"/>
          </a:xfrm>
          <a:prstGeom prst="rect">
            <a:avLst/>
          </a:prstGeom>
          <a:noFill/>
        </p:spPr>
        <p:txBody>
          <a:bodyPr wrap="square" rtlCol="0">
            <a:spAutoFit/>
          </a:bodyPr>
          <a:lstStyle/>
          <a:p>
            <a:r>
              <a:rPr lang="en-GB" sz="800" dirty="0">
                <a:highlight>
                  <a:srgbClr val="FFFF00"/>
                </a:highlight>
                <a:latin typeface="Bradley Hand" pitchFamily="2" charset="77"/>
              </a:rPr>
              <a:t>Crust</a:t>
            </a:r>
            <a:r>
              <a:rPr lang="en-GB" sz="800" dirty="0">
                <a:latin typeface="Bradley Hand" pitchFamily="2" charset="77"/>
              </a:rPr>
              <a:t> – oceanic 	&gt; around 5km</a:t>
            </a:r>
            <a:br>
              <a:rPr lang="en-GB" sz="800" dirty="0">
                <a:latin typeface="Bradley Hand" pitchFamily="2" charset="77"/>
              </a:rPr>
            </a:br>
            <a:r>
              <a:rPr lang="en-GB" sz="800" dirty="0">
                <a:latin typeface="Bradley Hand" pitchFamily="2" charset="77"/>
              </a:rPr>
              <a:t>           - continental 	&gt; average around 30km (up to 		    100km large mountain ranges)</a:t>
            </a:r>
            <a:endParaRPr lang="en-GB" sz="1200" dirty="0">
              <a:latin typeface="Bradley Hand" pitchFamily="2" charset="77"/>
            </a:endParaRPr>
          </a:p>
        </p:txBody>
      </p:sp>
      <p:sp>
        <p:nvSpPr>
          <p:cNvPr id="38" name="TextBox 37">
            <a:extLst>
              <a:ext uri="{FF2B5EF4-FFF2-40B4-BE49-F238E27FC236}">
                <a16:creationId xmlns:a16="http://schemas.microsoft.com/office/drawing/2014/main" id="{B975F76C-4CC0-2048-B2E2-219E63833D9E}"/>
              </a:ext>
            </a:extLst>
          </p:cNvPr>
          <p:cNvSpPr txBox="1"/>
          <p:nvPr/>
        </p:nvSpPr>
        <p:spPr>
          <a:xfrm>
            <a:off x="3927952" y="2359966"/>
            <a:ext cx="2625247" cy="215444"/>
          </a:xfrm>
          <a:prstGeom prst="rect">
            <a:avLst/>
          </a:prstGeom>
          <a:noFill/>
        </p:spPr>
        <p:txBody>
          <a:bodyPr wrap="square" rtlCol="0">
            <a:spAutoFit/>
          </a:bodyPr>
          <a:lstStyle/>
          <a:p>
            <a:r>
              <a:rPr lang="en-GB" sz="800" dirty="0">
                <a:highlight>
                  <a:srgbClr val="FFFF00"/>
                </a:highlight>
                <a:latin typeface="Bradley Hand" pitchFamily="2" charset="77"/>
              </a:rPr>
              <a:t>Moho</a:t>
            </a:r>
            <a:r>
              <a:rPr lang="en-GB" sz="800" dirty="0">
                <a:latin typeface="Bradley Hand" pitchFamily="2" charset="77"/>
              </a:rPr>
              <a:t>  – boundary between the crust and mantle</a:t>
            </a:r>
            <a:endParaRPr lang="en-GB" sz="1200" dirty="0">
              <a:latin typeface="Bradley Hand" pitchFamily="2" charset="77"/>
            </a:endParaRPr>
          </a:p>
        </p:txBody>
      </p:sp>
      <p:sp>
        <p:nvSpPr>
          <p:cNvPr id="39" name="TextBox 38">
            <a:extLst>
              <a:ext uri="{FF2B5EF4-FFF2-40B4-BE49-F238E27FC236}">
                <a16:creationId xmlns:a16="http://schemas.microsoft.com/office/drawing/2014/main" id="{FA103003-061D-9641-8D59-705919C478F2}"/>
              </a:ext>
            </a:extLst>
          </p:cNvPr>
          <p:cNvSpPr txBox="1"/>
          <p:nvPr/>
        </p:nvSpPr>
        <p:spPr>
          <a:xfrm>
            <a:off x="3927952" y="2551277"/>
            <a:ext cx="2625247" cy="461665"/>
          </a:xfrm>
          <a:prstGeom prst="rect">
            <a:avLst/>
          </a:prstGeom>
          <a:noFill/>
        </p:spPr>
        <p:txBody>
          <a:bodyPr wrap="square" rtlCol="0">
            <a:spAutoFit/>
          </a:bodyPr>
          <a:lstStyle/>
          <a:p>
            <a:r>
              <a:rPr lang="en-GB" sz="800" dirty="0">
                <a:highlight>
                  <a:srgbClr val="FFFF00"/>
                </a:highlight>
                <a:latin typeface="Bradley Hand" pitchFamily="2" charset="77"/>
              </a:rPr>
              <a:t>Mantle</a:t>
            </a:r>
            <a:r>
              <a:rPr lang="en-GB" sz="800" dirty="0">
                <a:latin typeface="Bradley Hand" pitchFamily="2" charset="77"/>
              </a:rPr>
              <a:t>  – dense (due to temp and pressure) – semi-    </a:t>
            </a:r>
            <a:br>
              <a:rPr lang="en-GB" sz="800" dirty="0">
                <a:latin typeface="Bradley Hand" pitchFamily="2" charset="77"/>
              </a:rPr>
            </a:br>
            <a:r>
              <a:rPr lang="en-GB" sz="800" dirty="0">
                <a:latin typeface="Bradley Hand" pitchFamily="2" charset="77"/>
              </a:rPr>
              <a:t>                  solid rock – 2900km thick</a:t>
            </a:r>
          </a:p>
          <a:p>
            <a:r>
              <a:rPr lang="en-GB" sz="800" dirty="0">
                <a:latin typeface="Bradley Hand" pitchFamily="2" charset="77"/>
              </a:rPr>
              <a:t>              - iron / magnesium / calcium </a:t>
            </a:r>
            <a:endParaRPr lang="en-GB" sz="1200" dirty="0">
              <a:latin typeface="Bradley Hand" pitchFamily="2" charset="77"/>
            </a:endParaRPr>
          </a:p>
        </p:txBody>
      </p:sp>
      <p:sp>
        <p:nvSpPr>
          <p:cNvPr id="40" name="TextBox 39">
            <a:extLst>
              <a:ext uri="{FF2B5EF4-FFF2-40B4-BE49-F238E27FC236}">
                <a16:creationId xmlns:a16="http://schemas.microsoft.com/office/drawing/2014/main" id="{E7763EEE-94CB-BA42-A710-BB30F7C4C1ED}"/>
              </a:ext>
            </a:extLst>
          </p:cNvPr>
          <p:cNvSpPr txBox="1"/>
          <p:nvPr/>
        </p:nvSpPr>
        <p:spPr>
          <a:xfrm>
            <a:off x="3934437" y="2927414"/>
            <a:ext cx="2625247" cy="215444"/>
          </a:xfrm>
          <a:prstGeom prst="rect">
            <a:avLst/>
          </a:prstGeom>
          <a:noFill/>
        </p:spPr>
        <p:txBody>
          <a:bodyPr wrap="square" rtlCol="0">
            <a:spAutoFit/>
          </a:bodyPr>
          <a:lstStyle/>
          <a:p>
            <a:r>
              <a:rPr lang="en-GB" sz="800" dirty="0">
                <a:highlight>
                  <a:srgbClr val="FFFF00"/>
                </a:highlight>
                <a:latin typeface="Bradley Hand" pitchFamily="2" charset="77"/>
              </a:rPr>
              <a:t>Upper Mantle</a:t>
            </a:r>
            <a:r>
              <a:rPr lang="en-GB" sz="800" dirty="0">
                <a:latin typeface="Bradley Hand" pitchFamily="2" charset="77"/>
              </a:rPr>
              <a:t>  – </a:t>
            </a:r>
            <a:r>
              <a:rPr lang="en-GB" sz="800" dirty="0">
                <a:highlight>
                  <a:srgbClr val="00FFFF"/>
                </a:highlight>
                <a:latin typeface="Bradley Hand" pitchFamily="2" charset="77"/>
              </a:rPr>
              <a:t>Asthenosphere</a:t>
            </a:r>
            <a:r>
              <a:rPr lang="en-GB" sz="800" dirty="0">
                <a:latin typeface="Bradley Hand" pitchFamily="2" charset="77"/>
              </a:rPr>
              <a:t>              </a:t>
            </a:r>
            <a:r>
              <a:rPr lang="en-GB" sz="800" dirty="0">
                <a:highlight>
                  <a:srgbClr val="00FFFF"/>
                </a:highlight>
                <a:latin typeface="Bradley Hand" pitchFamily="2" charset="77"/>
              </a:rPr>
              <a:t>Lithosphere</a:t>
            </a:r>
            <a:endParaRPr lang="en-GB" sz="1200" dirty="0">
              <a:highlight>
                <a:srgbClr val="00FFFF"/>
              </a:highlight>
              <a:latin typeface="Bradley Hand" pitchFamily="2" charset="77"/>
            </a:endParaRPr>
          </a:p>
        </p:txBody>
      </p:sp>
      <p:cxnSp>
        <p:nvCxnSpPr>
          <p:cNvPr id="42" name="Straight Connector 41">
            <a:extLst>
              <a:ext uri="{FF2B5EF4-FFF2-40B4-BE49-F238E27FC236}">
                <a16:creationId xmlns:a16="http://schemas.microsoft.com/office/drawing/2014/main" id="{ABDF0980-E007-274C-B25D-CCEFE74FDB4A}"/>
              </a:ext>
            </a:extLst>
          </p:cNvPr>
          <p:cNvCxnSpPr/>
          <p:nvPr/>
        </p:nvCxnSpPr>
        <p:spPr>
          <a:xfrm flipH="1">
            <a:off x="4596320" y="3098259"/>
            <a:ext cx="152400" cy="158886"/>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4174D152-9802-2C4D-9B87-0FB0CD8B3CC9}"/>
              </a:ext>
            </a:extLst>
          </p:cNvPr>
          <p:cNvCxnSpPr>
            <a:cxnSpLocks/>
          </p:cNvCxnSpPr>
          <p:nvPr/>
        </p:nvCxnSpPr>
        <p:spPr>
          <a:xfrm flipH="1" flipV="1">
            <a:off x="5030821" y="3088532"/>
            <a:ext cx="152400" cy="158886"/>
          </a:xfrm>
          <a:prstGeom prst="line">
            <a:avLst/>
          </a:prstGeom>
        </p:spPr>
        <p:style>
          <a:lnRef idx="1">
            <a:schemeClr val="dk1"/>
          </a:lnRef>
          <a:fillRef idx="0">
            <a:schemeClr val="dk1"/>
          </a:fillRef>
          <a:effectRef idx="0">
            <a:schemeClr val="dk1"/>
          </a:effectRef>
          <a:fontRef idx="minor">
            <a:schemeClr val="tx1"/>
          </a:fontRef>
        </p:style>
      </p:cxnSp>
      <p:sp>
        <p:nvSpPr>
          <p:cNvPr id="44" name="Rectangle 43">
            <a:extLst>
              <a:ext uri="{FF2B5EF4-FFF2-40B4-BE49-F238E27FC236}">
                <a16:creationId xmlns:a16="http://schemas.microsoft.com/office/drawing/2014/main" id="{8F08C115-3C9B-3F4A-A8C4-433A51D107D8}"/>
              </a:ext>
            </a:extLst>
          </p:cNvPr>
          <p:cNvSpPr/>
          <p:nvPr/>
        </p:nvSpPr>
        <p:spPr>
          <a:xfrm>
            <a:off x="4035542" y="3216774"/>
            <a:ext cx="716419" cy="338554"/>
          </a:xfrm>
          <a:prstGeom prst="rect">
            <a:avLst/>
          </a:prstGeom>
        </p:spPr>
        <p:txBody>
          <a:bodyPr wrap="square">
            <a:spAutoFit/>
          </a:bodyPr>
          <a:lstStyle/>
          <a:p>
            <a:r>
              <a:rPr lang="en-GB" sz="800" dirty="0">
                <a:latin typeface="Bradley Hand" pitchFamily="2" charset="77"/>
              </a:rPr>
              <a:t>100 to 300 km down</a:t>
            </a:r>
            <a:endParaRPr lang="en-GB" sz="800" dirty="0"/>
          </a:p>
        </p:txBody>
      </p:sp>
      <p:sp>
        <p:nvSpPr>
          <p:cNvPr id="45" name="Rectangle 44">
            <a:extLst>
              <a:ext uri="{FF2B5EF4-FFF2-40B4-BE49-F238E27FC236}">
                <a16:creationId xmlns:a16="http://schemas.microsoft.com/office/drawing/2014/main" id="{A9F62AE5-BA57-7E4A-986B-9F8DEFA421ED}"/>
              </a:ext>
            </a:extLst>
          </p:cNvPr>
          <p:cNvSpPr/>
          <p:nvPr/>
        </p:nvSpPr>
        <p:spPr>
          <a:xfrm>
            <a:off x="4781329" y="3223258"/>
            <a:ext cx="846122" cy="338554"/>
          </a:xfrm>
          <a:prstGeom prst="rect">
            <a:avLst/>
          </a:prstGeom>
        </p:spPr>
        <p:txBody>
          <a:bodyPr wrap="square">
            <a:spAutoFit/>
          </a:bodyPr>
          <a:lstStyle/>
          <a:p>
            <a:r>
              <a:rPr lang="en-GB" sz="800" dirty="0">
                <a:latin typeface="Bradley Hand" pitchFamily="2" charset="77"/>
              </a:rPr>
              <a:t>Semi molten (flows slowly)</a:t>
            </a:r>
            <a:endParaRPr lang="en-GB" sz="800" dirty="0"/>
          </a:p>
        </p:txBody>
      </p:sp>
      <p:sp>
        <p:nvSpPr>
          <p:cNvPr id="46" name="Rectangle 45">
            <a:extLst>
              <a:ext uri="{FF2B5EF4-FFF2-40B4-BE49-F238E27FC236}">
                <a16:creationId xmlns:a16="http://schemas.microsoft.com/office/drawing/2014/main" id="{4CEFC9C0-B526-1341-8E41-E5DB226CB07A}"/>
              </a:ext>
            </a:extLst>
          </p:cNvPr>
          <p:cNvSpPr/>
          <p:nvPr/>
        </p:nvSpPr>
        <p:spPr>
          <a:xfrm>
            <a:off x="5535039" y="3244334"/>
            <a:ext cx="1055450" cy="461665"/>
          </a:xfrm>
          <a:prstGeom prst="rect">
            <a:avLst/>
          </a:prstGeom>
        </p:spPr>
        <p:txBody>
          <a:bodyPr wrap="square">
            <a:spAutoFit/>
          </a:bodyPr>
          <a:lstStyle/>
          <a:p>
            <a:pPr algn="ctr"/>
            <a:r>
              <a:rPr lang="en-GB" sz="800" dirty="0">
                <a:latin typeface="Bradley Hand" pitchFamily="2" charset="77"/>
              </a:rPr>
              <a:t>Rigid layer between crust and asthenosphere</a:t>
            </a:r>
            <a:endParaRPr lang="en-GB" sz="800" dirty="0"/>
          </a:p>
        </p:txBody>
      </p:sp>
      <p:cxnSp>
        <p:nvCxnSpPr>
          <p:cNvPr id="47" name="Straight Connector 46">
            <a:extLst>
              <a:ext uri="{FF2B5EF4-FFF2-40B4-BE49-F238E27FC236}">
                <a16:creationId xmlns:a16="http://schemas.microsoft.com/office/drawing/2014/main" id="{7FCEDC02-1B4F-3348-B0BB-71FB6D4A2752}"/>
              </a:ext>
            </a:extLst>
          </p:cNvPr>
          <p:cNvCxnSpPr>
            <a:cxnSpLocks/>
          </p:cNvCxnSpPr>
          <p:nvPr/>
        </p:nvCxnSpPr>
        <p:spPr>
          <a:xfrm flipV="1">
            <a:off x="5985753" y="3095017"/>
            <a:ext cx="0" cy="144293"/>
          </a:xfrm>
          <a:prstGeom prst="line">
            <a:avLst/>
          </a:prstGeom>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D2BDE134-A726-C847-9E42-8FC147940726}"/>
              </a:ext>
            </a:extLst>
          </p:cNvPr>
          <p:cNvSpPr txBox="1"/>
          <p:nvPr/>
        </p:nvSpPr>
        <p:spPr>
          <a:xfrm>
            <a:off x="954530" y="5738706"/>
            <a:ext cx="1703881" cy="600164"/>
          </a:xfrm>
          <a:prstGeom prst="rect">
            <a:avLst/>
          </a:prstGeom>
          <a:noFill/>
        </p:spPr>
        <p:txBody>
          <a:bodyPr wrap="square" rtlCol="0">
            <a:spAutoFit/>
          </a:bodyPr>
          <a:lstStyle/>
          <a:p>
            <a:r>
              <a:rPr lang="en-GB" sz="1100" dirty="0">
                <a:latin typeface="Bradley Hand" pitchFamily="2" charset="77"/>
              </a:rPr>
              <a:t>What are the characteristics of the Moho?</a:t>
            </a:r>
            <a:endParaRPr lang="en-GB" sz="2000" dirty="0">
              <a:latin typeface="Bradley Hand" pitchFamily="2" charset="77"/>
            </a:endParaRPr>
          </a:p>
        </p:txBody>
      </p:sp>
      <p:sp>
        <p:nvSpPr>
          <p:cNvPr id="30" name="TextBox 29">
            <a:extLst>
              <a:ext uri="{FF2B5EF4-FFF2-40B4-BE49-F238E27FC236}">
                <a16:creationId xmlns:a16="http://schemas.microsoft.com/office/drawing/2014/main" id="{D02B2E12-EE08-A243-9E3E-8747D9A86A18}"/>
              </a:ext>
            </a:extLst>
          </p:cNvPr>
          <p:cNvSpPr txBox="1"/>
          <p:nvPr/>
        </p:nvSpPr>
        <p:spPr>
          <a:xfrm>
            <a:off x="6211997" y="305154"/>
            <a:ext cx="531704" cy="307777"/>
          </a:xfrm>
          <a:prstGeom prst="rect">
            <a:avLst/>
          </a:prstGeom>
          <a:noFill/>
        </p:spPr>
        <p:txBody>
          <a:bodyPr wrap="square" rtlCol="0">
            <a:spAutoFit/>
          </a:bodyPr>
          <a:lstStyle/>
          <a:p>
            <a:pPr algn="ctr"/>
            <a:r>
              <a:rPr lang="en-GB" sz="1400" dirty="0"/>
              <a:t>5</a:t>
            </a:r>
          </a:p>
        </p:txBody>
      </p:sp>
    </p:spTree>
    <p:extLst>
      <p:ext uri="{BB962C8B-B14F-4D97-AF65-F5344CB8AC3E}">
        <p14:creationId xmlns:p14="http://schemas.microsoft.com/office/powerpoint/2010/main" val="94633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5A13E90F-2261-994A-9CDC-A65F0357E5DE}"/>
              </a:ext>
            </a:extLst>
          </p:cNvPr>
          <p:cNvPicPr/>
          <p:nvPr/>
        </p:nvPicPr>
        <p:blipFill rotWithShape="1">
          <a:blip r:embed="rId3">
            <a:extLst>
              <a:ext uri="{28A0092B-C50C-407E-A947-70E740481C1C}">
                <a14:useLocalDpi xmlns:a14="http://schemas.microsoft.com/office/drawing/2010/main" val="0"/>
              </a:ext>
            </a:extLst>
          </a:blip>
          <a:srcRect l="2309" r="82375"/>
          <a:stretch/>
        </p:blipFill>
        <p:spPr bwMode="auto">
          <a:xfrm>
            <a:off x="200025" y="166688"/>
            <a:ext cx="602615" cy="748664"/>
          </a:xfrm>
          <a:prstGeom prst="rect">
            <a:avLst/>
          </a:prstGeom>
          <a:ln>
            <a:noFill/>
          </a:ln>
          <a:extLst>
            <a:ext uri="{53640926-AAD7-44D8-BBD7-CCE9431645EC}">
              <a14:shadowObscured xmlns:a14="http://schemas.microsoft.com/office/drawing/2010/main"/>
            </a:ext>
          </a:extLst>
        </p:spPr>
      </p:pic>
      <p:sp>
        <p:nvSpPr>
          <p:cNvPr id="12" name="Rounded Rectangle 11">
            <a:extLst>
              <a:ext uri="{FF2B5EF4-FFF2-40B4-BE49-F238E27FC236}">
                <a16:creationId xmlns:a16="http://schemas.microsoft.com/office/drawing/2014/main" id="{4B13123F-7EA4-B344-823E-1A4B5D18DA6B}"/>
              </a:ext>
            </a:extLst>
          </p:cNvPr>
          <p:cNvSpPr/>
          <p:nvPr/>
        </p:nvSpPr>
        <p:spPr>
          <a:xfrm>
            <a:off x="209650" y="941979"/>
            <a:ext cx="6371032" cy="1938108"/>
          </a:xfrm>
          <a:prstGeom prst="roundRect">
            <a:avLst>
              <a:gd name="adj" fmla="val 1261"/>
            </a:avLst>
          </a:prstGeom>
          <a:noFill/>
          <a:ln>
            <a:solidFill>
              <a:srgbClr val="81A03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GB" sz="1300" dirty="0">
                <a:solidFill>
                  <a:schemeClr val="tx1"/>
                </a:solidFill>
              </a:rPr>
              <a:t>In recent months volcanoes have been in the news with the eruptions in Iceland, near Mount </a:t>
            </a:r>
            <a:r>
              <a:rPr lang="en-GB" sz="1300" dirty="0" err="1">
                <a:solidFill>
                  <a:schemeClr val="tx1"/>
                </a:solidFill>
              </a:rPr>
              <a:t>Fagradalssfjall</a:t>
            </a:r>
            <a:r>
              <a:rPr lang="en-GB" sz="1300" dirty="0">
                <a:solidFill>
                  <a:schemeClr val="tx1"/>
                </a:solidFill>
              </a:rPr>
              <a:t> and the La Soufrière volcano on the Caribbean island of Saint Vincent. Volcanoes are covered in most A level Geography specs, so it is really useful for you to keep up with the news and study these recent events. </a:t>
            </a:r>
          </a:p>
          <a:p>
            <a:endParaRPr lang="en-GB" sz="1300" dirty="0">
              <a:solidFill>
                <a:schemeClr val="tx1"/>
              </a:solidFill>
            </a:endParaRPr>
          </a:p>
          <a:p>
            <a:r>
              <a:rPr lang="en-GB" sz="1300" dirty="0">
                <a:solidFill>
                  <a:schemeClr val="tx1"/>
                </a:solidFill>
              </a:rPr>
              <a:t>  </a:t>
            </a:r>
            <a:endParaRPr lang="en-GB" sz="1300" dirty="0">
              <a:solidFill>
                <a:srgbClr val="81A032"/>
              </a:solidFill>
            </a:endParaRPr>
          </a:p>
          <a:p>
            <a:r>
              <a:rPr lang="en-GB" sz="1300" dirty="0">
                <a:solidFill>
                  <a:srgbClr val="81A032"/>
                </a:solidFill>
              </a:rPr>
              <a:t>You have been provided with a resource booklet that discusses the eruption of the two volcanoes. Read the two articles and complete Cornell Notes for each article. Pages have been provided in this booklet for you to complete the activity. </a:t>
            </a:r>
          </a:p>
        </p:txBody>
      </p:sp>
      <p:sp>
        <p:nvSpPr>
          <p:cNvPr id="13" name="Rectangle 12">
            <a:extLst>
              <a:ext uri="{FF2B5EF4-FFF2-40B4-BE49-F238E27FC236}">
                <a16:creationId xmlns:a16="http://schemas.microsoft.com/office/drawing/2014/main" id="{BD7AAA1A-001C-A648-BB0D-3BDCBD2203A8}"/>
              </a:ext>
            </a:extLst>
          </p:cNvPr>
          <p:cNvSpPr/>
          <p:nvPr/>
        </p:nvSpPr>
        <p:spPr>
          <a:xfrm>
            <a:off x="89803" y="8615364"/>
            <a:ext cx="3292694" cy="400110"/>
          </a:xfrm>
          <a:prstGeom prst="rect">
            <a:avLst/>
          </a:prstGeom>
        </p:spPr>
        <p:txBody>
          <a:bodyPr wrap="square">
            <a:spAutoFit/>
          </a:bodyPr>
          <a:lstStyle/>
          <a:p>
            <a:r>
              <a:rPr lang="en-GB" sz="1000" b="1" dirty="0">
                <a:solidFill>
                  <a:srgbClr val="81A032"/>
                </a:solidFill>
              </a:rPr>
              <a:t>Human Geography</a:t>
            </a:r>
          </a:p>
          <a:p>
            <a:r>
              <a:rPr lang="en-GB" sz="1000" dirty="0">
                <a:solidFill>
                  <a:srgbClr val="7F7F7F"/>
                </a:solidFill>
              </a:rPr>
              <a:t>Things that are to do with people. </a:t>
            </a:r>
          </a:p>
        </p:txBody>
      </p:sp>
      <p:sp>
        <p:nvSpPr>
          <p:cNvPr id="14" name="Rectangle 13">
            <a:extLst>
              <a:ext uri="{FF2B5EF4-FFF2-40B4-BE49-F238E27FC236}">
                <a16:creationId xmlns:a16="http://schemas.microsoft.com/office/drawing/2014/main" id="{A030E2AD-3409-A440-B2C3-A454ACCC3298}"/>
              </a:ext>
            </a:extLst>
          </p:cNvPr>
          <p:cNvSpPr/>
          <p:nvPr/>
        </p:nvSpPr>
        <p:spPr>
          <a:xfrm>
            <a:off x="3587190" y="8615363"/>
            <a:ext cx="3105929" cy="553998"/>
          </a:xfrm>
          <a:prstGeom prst="rect">
            <a:avLst/>
          </a:prstGeom>
        </p:spPr>
        <p:txBody>
          <a:bodyPr wrap="square">
            <a:spAutoFit/>
          </a:bodyPr>
          <a:lstStyle/>
          <a:p>
            <a:pPr algn="r"/>
            <a:r>
              <a:rPr lang="en-GB" sz="1000" b="1" dirty="0">
                <a:solidFill>
                  <a:srgbClr val="81A032"/>
                </a:solidFill>
              </a:rPr>
              <a:t>Physical Geography</a:t>
            </a:r>
          </a:p>
          <a:p>
            <a:pPr algn="r"/>
            <a:r>
              <a:rPr lang="en-GB" sz="1000" dirty="0">
                <a:solidFill>
                  <a:srgbClr val="7F7F7F"/>
                </a:solidFill>
              </a:rPr>
              <a:t>Things that are to do with the natural environment. </a:t>
            </a:r>
          </a:p>
          <a:p>
            <a:pPr algn="r"/>
            <a:endParaRPr lang="en-GB" sz="1000" dirty="0">
              <a:solidFill>
                <a:srgbClr val="81A032"/>
              </a:solidFill>
            </a:endParaRPr>
          </a:p>
        </p:txBody>
      </p:sp>
      <p:pic>
        <p:nvPicPr>
          <p:cNvPr id="18" name="Picture 17">
            <a:extLst>
              <a:ext uri="{FF2B5EF4-FFF2-40B4-BE49-F238E27FC236}">
                <a16:creationId xmlns:a16="http://schemas.microsoft.com/office/drawing/2014/main" id="{CE678A68-E5DA-2A48-8E6C-B0F5370A5136}"/>
              </a:ext>
            </a:extLst>
          </p:cNvPr>
          <p:cNvPicPr>
            <a:picLocks/>
          </p:cNvPicPr>
          <p:nvPr/>
        </p:nvPicPr>
        <p:blipFill>
          <a:blip r:embed="rId4"/>
          <a:stretch>
            <a:fillRect/>
          </a:stretch>
        </p:blipFill>
        <p:spPr>
          <a:xfrm>
            <a:off x="209650" y="9015474"/>
            <a:ext cx="487089" cy="487089"/>
          </a:xfrm>
          <a:prstGeom prst="rect">
            <a:avLst/>
          </a:prstGeom>
        </p:spPr>
      </p:pic>
      <p:pic>
        <p:nvPicPr>
          <p:cNvPr id="19" name="Picture 18">
            <a:extLst>
              <a:ext uri="{FF2B5EF4-FFF2-40B4-BE49-F238E27FC236}">
                <a16:creationId xmlns:a16="http://schemas.microsoft.com/office/drawing/2014/main" id="{93086516-8C1A-2F40-8BF4-3017A23B1A8A}"/>
              </a:ext>
            </a:extLst>
          </p:cNvPr>
          <p:cNvPicPr>
            <a:picLocks/>
          </p:cNvPicPr>
          <p:nvPr/>
        </p:nvPicPr>
        <p:blipFill>
          <a:blip r:embed="rId5"/>
          <a:stretch>
            <a:fillRect/>
          </a:stretch>
        </p:blipFill>
        <p:spPr>
          <a:xfrm>
            <a:off x="741410" y="9015473"/>
            <a:ext cx="487089" cy="487089"/>
          </a:xfrm>
          <a:prstGeom prst="rect">
            <a:avLst/>
          </a:prstGeom>
        </p:spPr>
      </p:pic>
      <p:sp>
        <p:nvSpPr>
          <p:cNvPr id="20" name="Rectangle 19">
            <a:extLst>
              <a:ext uri="{FF2B5EF4-FFF2-40B4-BE49-F238E27FC236}">
                <a16:creationId xmlns:a16="http://schemas.microsoft.com/office/drawing/2014/main" id="{8C778FEE-79D1-E64E-A665-DF945F12B65A}"/>
              </a:ext>
            </a:extLst>
          </p:cNvPr>
          <p:cNvSpPr/>
          <p:nvPr/>
        </p:nvSpPr>
        <p:spPr>
          <a:xfrm>
            <a:off x="162088" y="9500547"/>
            <a:ext cx="582211" cy="200055"/>
          </a:xfrm>
          <a:prstGeom prst="rect">
            <a:avLst/>
          </a:prstGeom>
        </p:spPr>
        <p:txBody>
          <a:bodyPr wrap="none">
            <a:spAutoFit/>
          </a:bodyPr>
          <a:lstStyle/>
          <a:p>
            <a:r>
              <a:rPr lang="en-GB" sz="700" dirty="0">
                <a:solidFill>
                  <a:srgbClr val="7F7F7F"/>
                </a:solidFill>
              </a:rPr>
              <a:t>population</a:t>
            </a:r>
            <a:endParaRPr lang="en-GB" sz="700" dirty="0"/>
          </a:p>
        </p:txBody>
      </p:sp>
      <p:sp>
        <p:nvSpPr>
          <p:cNvPr id="21" name="Rectangle 20">
            <a:extLst>
              <a:ext uri="{FF2B5EF4-FFF2-40B4-BE49-F238E27FC236}">
                <a16:creationId xmlns:a16="http://schemas.microsoft.com/office/drawing/2014/main" id="{295E905D-CC35-9A48-A807-93B93D5A0FFC}"/>
              </a:ext>
            </a:extLst>
          </p:cNvPr>
          <p:cNvSpPr/>
          <p:nvPr/>
        </p:nvSpPr>
        <p:spPr>
          <a:xfrm>
            <a:off x="634425" y="9503509"/>
            <a:ext cx="692818" cy="307777"/>
          </a:xfrm>
          <a:prstGeom prst="rect">
            <a:avLst/>
          </a:prstGeom>
        </p:spPr>
        <p:txBody>
          <a:bodyPr wrap="none">
            <a:spAutoFit/>
          </a:bodyPr>
          <a:lstStyle/>
          <a:p>
            <a:pPr algn="ctr"/>
            <a:r>
              <a:rPr lang="en-GB" sz="700" dirty="0">
                <a:solidFill>
                  <a:srgbClr val="7F7F7F"/>
                </a:solidFill>
              </a:rPr>
              <a:t>urban </a:t>
            </a:r>
            <a:br>
              <a:rPr lang="en-GB" sz="700" dirty="0">
                <a:solidFill>
                  <a:srgbClr val="7F7F7F"/>
                </a:solidFill>
              </a:rPr>
            </a:br>
            <a:r>
              <a:rPr lang="en-GB" sz="700" dirty="0">
                <a:solidFill>
                  <a:srgbClr val="7F7F7F"/>
                </a:solidFill>
              </a:rPr>
              <a:t>environments</a:t>
            </a:r>
            <a:endParaRPr lang="en-GB" sz="700" dirty="0"/>
          </a:p>
        </p:txBody>
      </p:sp>
      <p:pic>
        <p:nvPicPr>
          <p:cNvPr id="22" name="Picture 21">
            <a:extLst>
              <a:ext uri="{FF2B5EF4-FFF2-40B4-BE49-F238E27FC236}">
                <a16:creationId xmlns:a16="http://schemas.microsoft.com/office/drawing/2014/main" id="{18FF37C8-1044-7445-99C4-9FE406F47EC2}"/>
              </a:ext>
            </a:extLst>
          </p:cNvPr>
          <p:cNvPicPr>
            <a:picLocks/>
          </p:cNvPicPr>
          <p:nvPr/>
        </p:nvPicPr>
        <p:blipFill>
          <a:blip r:embed="rId6"/>
          <a:stretch>
            <a:fillRect/>
          </a:stretch>
        </p:blipFill>
        <p:spPr>
          <a:xfrm>
            <a:off x="6059437" y="9060904"/>
            <a:ext cx="487090" cy="487090"/>
          </a:xfrm>
          <a:prstGeom prst="rect">
            <a:avLst/>
          </a:prstGeom>
        </p:spPr>
      </p:pic>
      <p:pic>
        <p:nvPicPr>
          <p:cNvPr id="23" name="Picture 22">
            <a:extLst>
              <a:ext uri="{FF2B5EF4-FFF2-40B4-BE49-F238E27FC236}">
                <a16:creationId xmlns:a16="http://schemas.microsoft.com/office/drawing/2014/main" id="{6D32A796-F740-874F-BE75-E36EC4955614}"/>
              </a:ext>
            </a:extLst>
          </p:cNvPr>
          <p:cNvPicPr>
            <a:picLocks/>
          </p:cNvPicPr>
          <p:nvPr/>
        </p:nvPicPr>
        <p:blipFill>
          <a:blip r:embed="rId7"/>
          <a:stretch>
            <a:fillRect/>
          </a:stretch>
        </p:blipFill>
        <p:spPr>
          <a:xfrm>
            <a:off x="5501422" y="9108660"/>
            <a:ext cx="487090" cy="487090"/>
          </a:xfrm>
          <a:prstGeom prst="rect">
            <a:avLst/>
          </a:prstGeom>
        </p:spPr>
      </p:pic>
      <p:pic>
        <p:nvPicPr>
          <p:cNvPr id="26" name="Picture 25">
            <a:extLst>
              <a:ext uri="{FF2B5EF4-FFF2-40B4-BE49-F238E27FC236}">
                <a16:creationId xmlns:a16="http://schemas.microsoft.com/office/drawing/2014/main" id="{A59FA6B9-BEEA-1948-BAD7-0447319E8D33}"/>
              </a:ext>
            </a:extLst>
          </p:cNvPr>
          <p:cNvPicPr>
            <a:picLocks/>
          </p:cNvPicPr>
          <p:nvPr/>
        </p:nvPicPr>
        <p:blipFill>
          <a:blip r:embed="rId8"/>
          <a:stretch>
            <a:fillRect/>
          </a:stretch>
        </p:blipFill>
        <p:spPr>
          <a:xfrm>
            <a:off x="1292658" y="9017192"/>
            <a:ext cx="487089" cy="487089"/>
          </a:xfrm>
          <a:prstGeom prst="rect">
            <a:avLst/>
          </a:prstGeom>
        </p:spPr>
      </p:pic>
      <p:sp>
        <p:nvSpPr>
          <p:cNvPr id="27" name="Rectangle 26">
            <a:extLst>
              <a:ext uri="{FF2B5EF4-FFF2-40B4-BE49-F238E27FC236}">
                <a16:creationId xmlns:a16="http://schemas.microsoft.com/office/drawing/2014/main" id="{0E95E54D-C04E-2640-A094-B4BEC6BB5234}"/>
              </a:ext>
            </a:extLst>
          </p:cNvPr>
          <p:cNvSpPr/>
          <p:nvPr/>
        </p:nvSpPr>
        <p:spPr>
          <a:xfrm>
            <a:off x="1233273" y="9500547"/>
            <a:ext cx="542136" cy="200055"/>
          </a:xfrm>
          <a:prstGeom prst="rect">
            <a:avLst/>
          </a:prstGeom>
        </p:spPr>
        <p:txBody>
          <a:bodyPr wrap="none">
            <a:spAutoFit/>
          </a:bodyPr>
          <a:lstStyle/>
          <a:p>
            <a:r>
              <a:rPr lang="en-GB" sz="700" dirty="0">
                <a:solidFill>
                  <a:srgbClr val="7F7F7F"/>
                </a:solidFill>
              </a:rPr>
              <a:t>economic</a:t>
            </a:r>
            <a:endParaRPr lang="en-GB" sz="700" dirty="0"/>
          </a:p>
        </p:txBody>
      </p:sp>
      <p:pic>
        <p:nvPicPr>
          <p:cNvPr id="28" name="Picture 27">
            <a:extLst>
              <a:ext uri="{FF2B5EF4-FFF2-40B4-BE49-F238E27FC236}">
                <a16:creationId xmlns:a16="http://schemas.microsoft.com/office/drawing/2014/main" id="{8E09DBB2-B780-5645-99E4-791BD7DEF747}"/>
              </a:ext>
            </a:extLst>
          </p:cNvPr>
          <p:cNvPicPr>
            <a:picLocks/>
          </p:cNvPicPr>
          <p:nvPr/>
        </p:nvPicPr>
        <p:blipFill>
          <a:blip r:embed="rId9"/>
          <a:stretch>
            <a:fillRect/>
          </a:stretch>
        </p:blipFill>
        <p:spPr>
          <a:xfrm>
            <a:off x="1827098" y="9041854"/>
            <a:ext cx="487090" cy="487090"/>
          </a:xfrm>
          <a:prstGeom prst="rect">
            <a:avLst/>
          </a:prstGeom>
        </p:spPr>
      </p:pic>
      <p:sp>
        <p:nvSpPr>
          <p:cNvPr id="29" name="Rectangle 28">
            <a:extLst>
              <a:ext uri="{FF2B5EF4-FFF2-40B4-BE49-F238E27FC236}">
                <a16:creationId xmlns:a16="http://schemas.microsoft.com/office/drawing/2014/main" id="{67B1EAA5-0D6B-5F4C-813F-F59CF83339C4}"/>
              </a:ext>
            </a:extLst>
          </p:cNvPr>
          <p:cNvSpPr/>
          <p:nvPr/>
        </p:nvSpPr>
        <p:spPr>
          <a:xfrm>
            <a:off x="1717473" y="9505999"/>
            <a:ext cx="670376" cy="200055"/>
          </a:xfrm>
          <a:prstGeom prst="rect">
            <a:avLst/>
          </a:prstGeom>
        </p:spPr>
        <p:txBody>
          <a:bodyPr wrap="none">
            <a:spAutoFit/>
          </a:bodyPr>
          <a:lstStyle/>
          <a:p>
            <a:r>
              <a:rPr lang="en-GB" sz="700" dirty="0">
                <a:solidFill>
                  <a:srgbClr val="7F7F7F"/>
                </a:solidFill>
              </a:rPr>
              <a:t>development</a:t>
            </a:r>
            <a:endParaRPr lang="en-GB" sz="700" dirty="0"/>
          </a:p>
        </p:txBody>
      </p:sp>
      <p:sp>
        <p:nvSpPr>
          <p:cNvPr id="31" name="Rectangle 30">
            <a:extLst>
              <a:ext uri="{FF2B5EF4-FFF2-40B4-BE49-F238E27FC236}">
                <a16:creationId xmlns:a16="http://schemas.microsoft.com/office/drawing/2014/main" id="{D61D2244-1953-DB47-A7C1-DBDAFE5C2849}"/>
              </a:ext>
            </a:extLst>
          </p:cNvPr>
          <p:cNvSpPr/>
          <p:nvPr/>
        </p:nvSpPr>
        <p:spPr>
          <a:xfrm>
            <a:off x="2369691" y="9507717"/>
            <a:ext cx="444352" cy="200055"/>
          </a:xfrm>
          <a:prstGeom prst="rect">
            <a:avLst/>
          </a:prstGeom>
        </p:spPr>
        <p:txBody>
          <a:bodyPr wrap="none">
            <a:spAutoFit/>
          </a:bodyPr>
          <a:lstStyle/>
          <a:p>
            <a:r>
              <a:rPr lang="en-GB" sz="700" dirty="0">
                <a:solidFill>
                  <a:srgbClr val="7F7F7F"/>
                </a:solidFill>
              </a:rPr>
              <a:t>culture</a:t>
            </a:r>
            <a:endParaRPr lang="en-GB" sz="700" dirty="0"/>
          </a:p>
        </p:txBody>
      </p:sp>
      <p:pic>
        <p:nvPicPr>
          <p:cNvPr id="32" name="Picture 31">
            <a:extLst>
              <a:ext uri="{FF2B5EF4-FFF2-40B4-BE49-F238E27FC236}">
                <a16:creationId xmlns:a16="http://schemas.microsoft.com/office/drawing/2014/main" id="{375CD441-341C-CE4B-807C-C9FAC65E91DA}"/>
              </a:ext>
            </a:extLst>
          </p:cNvPr>
          <p:cNvPicPr>
            <a:picLocks/>
          </p:cNvPicPr>
          <p:nvPr/>
        </p:nvPicPr>
        <p:blipFill>
          <a:blip r:embed="rId10"/>
          <a:stretch>
            <a:fillRect/>
          </a:stretch>
        </p:blipFill>
        <p:spPr>
          <a:xfrm>
            <a:off x="2895013" y="9066784"/>
            <a:ext cx="492909" cy="492909"/>
          </a:xfrm>
          <a:prstGeom prst="rect">
            <a:avLst/>
          </a:prstGeom>
        </p:spPr>
      </p:pic>
      <p:sp>
        <p:nvSpPr>
          <p:cNvPr id="33" name="Rectangle 32">
            <a:extLst>
              <a:ext uri="{FF2B5EF4-FFF2-40B4-BE49-F238E27FC236}">
                <a16:creationId xmlns:a16="http://schemas.microsoft.com/office/drawing/2014/main" id="{14C17FCF-FBB5-D946-B1FE-1E7F20E63710}"/>
              </a:ext>
            </a:extLst>
          </p:cNvPr>
          <p:cNvSpPr/>
          <p:nvPr/>
        </p:nvSpPr>
        <p:spPr>
          <a:xfrm>
            <a:off x="2903005" y="9499139"/>
            <a:ext cx="437940" cy="200055"/>
          </a:xfrm>
          <a:prstGeom prst="rect">
            <a:avLst/>
          </a:prstGeom>
        </p:spPr>
        <p:txBody>
          <a:bodyPr wrap="none">
            <a:spAutoFit/>
          </a:bodyPr>
          <a:lstStyle/>
          <a:p>
            <a:r>
              <a:rPr lang="en-GB" sz="700" dirty="0">
                <a:solidFill>
                  <a:srgbClr val="7F7F7F"/>
                </a:solidFill>
              </a:rPr>
              <a:t>history</a:t>
            </a:r>
            <a:endParaRPr lang="en-GB" sz="700" dirty="0"/>
          </a:p>
        </p:txBody>
      </p:sp>
      <p:sp>
        <p:nvSpPr>
          <p:cNvPr id="34" name="Rectangle 33">
            <a:extLst>
              <a:ext uri="{FF2B5EF4-FFF2-40B4-BE49-F238E27FC236}">
                <a16:creationId xmlns:a16="http://schemas.microsoft.com/office/drawing/2014/main" id="{8B72DDF7-D358-4A42-AB7F-95D241387553}"/>
              </a:ext>
            </a:extLst>
          </p:cNvPr>
          <p:cNvSpPr/>
          <p:nvPr/>
        </p:nvSpPr>
        <p:spPr>
          <a:xfrm>
            <a:off x="6075195" y="9485492"/>
            <a:ext cx="455574" cy="200055"/>
          </a:xfrm>
          <a:prstGeom prst="rect">
            <a:avLst/>
          </a:prstGeom>
        </p:spPr>
        <p:txBody>
          <a:bodyPr wrap="none">
            <a:spAutoFit/>
          </a:bodyPr>
          <a:lstStyle/>
          <a:p>
            <a:r>
              <a:rPr lang="en-GB" sz="700" dirty="0">
                <a:solidFill>
                  <a:srgbClr val="7F7F7F"/>
                </a:solidFill>
              </a:rPr>
              <a:t>climate</a:t>
            </a:r>
            <a:endParaRPr lang="en-GB" sz="700" dirty="0"/>
          </a:p>
        </p:txBody>
      </p:sp>
      <p:sp>
        <p:nvSpPr>
          <p:cNvPr id="35" name="Rectangle 34">
            <a:extLst>
              <a:ext uri="{FF2B5EF4-FFF2-40B4-BE49-F238E27FC236}">
                <a16:creationId xmlns:a16="http://schemas.microsoft.com/office/drawing/2014/main" id="{8EA0F9C3-52CB-A241-9A7A-C2269A861A7A}"/>
              </a:ext>
            </a:extLst>
          </p:cNvPr>
          <p:cNvSpPr/>
          <p:nvPr/>
        </p:nvSpPr>
        <p:spPr>
          <a:xfrm>
            <a:off x="5524787" y="9490844"/>
            <a:ext cx="375424" cy="200055"/>
          </a:xfrm>
          <a:prstGeom prst="rect">
            <a:avLst/>
          </a:prstGeom>
        </p:spPr>
        <p:txBody>
          <a:bodyPr wrap="none">
            <a:spAutoFit/>
          </a:bodyPr>
          <a:lstStyle/>
          <a:p>
            <a:r>
              <a:rPr lang="en-GB" sz="700" dirty="0">
                <a:solidFill>
                  <a:srgbClr val="7F7F7F"/>
                </a:solidFill>
              </a:rPr>
              <a:t>relief</a:t>
            </a:r>
            <a:endParaRPr lang="en-GB" sz="700" dirty="0"/>
          </a:p>
        </p:txBody>
      </p:sp>
      <p:pic>
        <p:nvPicPr>
          <p:cNvPr id="36" name="Picture 35">
            <a:extLst>
              <a:ext uri="{FF2B5EF4-FFF2-40B4-BE49-F238E27FC236}">
                <a16:creationId xmlns:a16="http://schemas.microsoft.com/office/drawing/2014/main" id="{DF804AB3-F545-F64B-B47E-E06A1B332BBA}"/>
              </a:ext>
            </a:extLst>
          </p:cNvPr>
          <p:cNvPicPr>
            <a:picLocks/>
          </p:cNvPicPr>
          <p:nvPr/>
        </p:nvPicPr>
        <p:blipFill>
          <a:blip r:embed="rId11"/>
          <a:stretch>
            <a:fillRect/>
          </a:stretch>
        </p:blipFill>
        <p:spPr>
          <a:xfrm>
            <a:off x="4946723" y="9067253"/>
            <a:ext cx="487090" cy="487090"/>
          </a:xfrm>
          <a:prstGeom prst="rect">
            <a:avLst/>
          </a:prstGeom>
        </p:spPr>
      </p:pic>
      <p:sp>
        <p:nvSpPr>
          <p:cNvPr id="37" name="Rectangle 36">
            <a:extLst>
              <a:ext uri="{FF2B5EF4-FFF2-40B4-BE49-F238E27FC236}">
                <a16:creationId xmlns:a16="http://schemas.microsoft.com/office/drawing/2014/main" id="{E35D29D5-166F-5540-8FB3-37C59E604F11}"/>
              </a:ext>
            </a:extLst>
          </p:cNvPr>
          <p:cNvSpPr/>
          <p:nvPr/>
        </p:nvSpPr>
        <p:spPr>
          <a:xfrm>
            <a:off x="4887318" y="9490844"/>
            <a:ext cx="609462" cy="200055"/>
          </a:xfrm>
          <a:prstGeom prst="rect">
            <a:avLst/>
          </a:prstGeom>
        </p:spPr>
        <p:txBody>
          <a:bodyPr wrap="none">
            <a:spAutoFit/>
          </a:bodyPr>
          <a:lstStyle/>
          <a:p>
            <a:r>
              <a:rPr lang="en-GB" sz="700" dirty="0">
                <a:solidFill>
                  <a:srgbClr val="7F7F7F"/>
                </a:solidFill>
              </a:rPr>
              <a:t>ecosystems</a:t>
            </a:r>
            <a:endParaRPr lang="en-GB" sz="700" dirty="0"/>
          </a:p>
        </p:txBody>
      </p:sp>
      <p:cxnSp>
        <p:nvCxnSpPr>
          <p:cNvPr id="39" name="Straight Connector 38">
            <a:extLst>
              <a:ext uri="{FF2B5EF4-FFF2-40B4-BE49-F238E27FC236}">
                <a16:creationId xmlns:a16="http://schemas.microsoft.com/office/drawing/2014/main" id="{42E08A3F-C0D3-C04A-A4B6-9C53039973C7}"/>
              </a:ext>
            </a:extLst>
          </p:cNvPr>
          <p:cNvCxnSpPr>
            <a:cxnSpLocks/>
          </p:cNvCxnSpPr>
          <p:nvPr/>
        </p:nvCxnSpPr>
        <p:spPr>
          <a:xfrm>
            <a:off x="3429454" y="9041854"/>
            <a:ext cx="0" cy="606484"/>
          </a:xfrm>
          <a:prstGeom prst="line">
            <a:avLst/>
          </a:prstGeom>
          <a:ln w="12700">
            <a:solidFill>
              <a:srgbClr val="81A032"/>
            </a:solidFill>
            <a:prstDash val="dash"/>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A18AC464-B6B2-1344-A50F-1011E00BBA1B}"/>
              </a:ext>
            </a:extLst>
          </p:cNvPr>
          <p:cNvPicPr>
            <a:picLocks/>
          </p:cNvPicPr>
          <p:nvPr/>
        </p:nvPicPr>
        <p:blipFill>
          <a:blip r:embed="rId12"/>
          <a:stretch>
            <a:fillRect/>
          </a:stretch>
        </p:blipFill>
        <p:spPr>
          <a:xfrm>
            <a:off x="4429166" y="9095884"/>
            <a:ext cx="487091" cy="487091"/>
          </a:xfrm>
          <a:prstGeom prst="rect">
            <a:avLst/>
          </a:prstGeom>
        </p:spPr>
      </p:pic>
      <p:sp>
        <p:nvSpPr>
          <p:cNvPr id="43" name="Rectangle 42">
            <a:extLst>
              <a:ext uri="{FF2B5EF4-FFF2-40B4-BE49-F238E27FC236}">
                <a16:creationId xmlns:a16="http://schemas.microsoft.com/office/drawing/2014/main" id="{D62F012D-78E3-0F44-835A-E0D2302CE5A3}"/>
              </a:ext>
            </a:extLst>
          </p:cNvPr>
          <p:cNvSpPr/>
          <p:nvPr/>
        </p:nvSpPr>
        <p:spPr>
          <a:xfrm>
            <a:off x="4374732" y="9490843"/>
            <a:ext cx="542136" cy="307777"/>
          </a:xfrm>
          <a:prstGeom prst="rect">
            <a:avLst/>
          </a:prstGeom>
        </p:spPr>
        <p:txBody>
          <a:bodyPr wrap="none">
            <a:spAutoFit/>
          </a:bodyPr>
          <a:lstStyle/>
          <a:p>
            <a:pPr algn="ctr"/>
            <a:r>
              <a:rPr lang="en-GB" sz="700" dirty="0">
                <a:solidFill>
                  <a:srgbClr val="7F7F7F"/>
                </a:solidFill>
              </a:rPr>
              <a:t>natural </a:t>
            </a:r>
            <a:br>
              <a:rPr lang="en-GB" sz="700" dirty="0">
                <a:solidFill>
                  <a:srgbClr val="7F7F7F"/>
                </a:solidFill>
              </a:rPr>
            </a:br>
            <a:r>
              <a:rPr lang="en-GB" sz="700" dirty="0">
                <a:solidFill>
                  <a:srgbClr val="7F7F7F"/>
                </a:solidFill>
              </a:rPr>
              <a:t>resources</a:t>
            </a:r>
            <a:endParaRPr lang="en-GB" sz="700" dirty="0"/>
          </a:p>
        </p:txBody>
      </p:sp>
      <p:pic>
        <p:nvPicPr>
          <p:cNvPr id="45" name="Picture 44">
            <a:extLst>
              <a:ext uri="{FF2B5EF4-FFF2-40B4-BE49-F238E27FC236}">
                <a16:creationId xmlns:a16="http://schemas.microsoft.com/office/drawing/2014/main" id="{01BD187B-22C1-AE4A-A08F-CDA716533F0A}"/>
              </a:ext>
            </a:extLst>
          </p:cNvPr>
          <p:cNvPicPr>
            <a:picLocks/>
          </p:cNvPicPr>
          <p:nvPr/>
        </p:nvPicPr>
        <p:blipFill>
          <a:blip r:embed="rId13"/>
          <a:stretch>
            <a:fillRect/>
          </a:stretch>
        </p:blipFill>
        <p:spPr>
          <a:xfrm>
            <a:off x="2364083" y="9060904"/>
            <a:ext cx="487090" cy="487090"/>
          </a:xfrm>
          <a:prstGeom prst="rect">
            <a:avLst/>
          </a:prstGeom>
        </p:spPr>
      </p:pic>
      <p:pic>
        <p:nvPicPr>
          <p:cNvPr id="46" name="Picture 45">
            <a:extLst>
              <a:ext uri="{FF2B5EF4-FFF2-40B4-BE49-F238E27FC236}">
                <a16:creationId xmlns:a16="http://schemas.microsoft.com/office/drawing/2014/main" id="{43DDB4CC-F9F2-384E-B09F-C6E959C7E029}"/>
              </a:ext>
            </a:extLst>
          </p:cNvPr>
          <p:cNvPicPr>
            <a:picLocks/>
          </p:cNvPicPr>
          <p:nvPr/>
        </p:nvPicPr>
        <p:blipFill>
          <a:blip r:embed="rId14"/>
          <a:stretch>
            <a:fillRect/>
          </a:stretch>
        </p:blipFill>
        <p:spPr>
          <a:xfrm>
            <a:off x="3998529" y="9141858"/>
            <a:ext cx="411127" cy="411127"/>
          </a:xfrm>
          <a:prstGeom prst="rect">
            <a:avLst/>
          </a:prstGeom>
        </p:spPr>
      </p:pic>
      <p:sp>
        <p:nvSpPr>
          <p:cNvPr id="47" name="Rectangle 46">
            <a:extLst>
              <a:ext uri="{FF2B5EF4-FFF2-40B4-BE49-F238E27FC236}">
                <a16:creationId xmlns:a16="http://schemas.microsoft.com/office/drawing/2014/main" id="{2FC02EBE-33B9-3B48-9293-17F08D74C405}"/>
              </a:ext>
            </a:extLst>
          </p:cNvPr>
          <p:cNvSpPr/>
          <p:nvPr/>
        </p:nvSpPr>
        <p:spPr>
          <a:xfrm>
            <a:off x="3929309" y="9490843"/>
            <a:ext cx="548548" cy="200055"/>
          </a:xfrm>
          <a:prstGeom prst="rect">
            <a:avLst/>
          </a:prstGeom>
        </p:spPr>
        <p:txBody>
          <a:bodyPr wrap="none">
            <a:spAutoFit/>
          </a:bodyPr>
          <a:lstStyle/>
          <a:p>
            <a:r>
              <a:rPr lang="en-GB" sz="700" dirty="0">
                <a:solidFill>
                  <a:srgbClr val="7F7F7F"/>
                </a:solidFill>
              </a:rPr>
              <a:t>hydrology</a:t>
            </a:r>
            <a:endParaRPr lang="en-GB" sz="700" dirty="0"/>
          </a:p>
        </p:txBody>
      </p:sp>
      <p:sp>
        <p:nvSpPr>
          <p:cNvPr id="48" name="Rectangle 47">
            <a:extLst>
              <a:ext uri="{FF2B5EF4-FFF2-40B4-BE49-F238E27FC236}">
                <a16:creationId xmlns:a16="http://schemas.microsoft.com/office/drawing/2014/main" id="{0DD8D990-79DA-3647-96C7-BD255E31A831}"/>
              </a:ext>
            </a:extLst>
          </p:cNvPr>
          <p:cNvSpPr/>
          <p:nvPr/>
        </p:nvSpPr>
        <p:spPr>
          <a:xfrm>
            <a:off x="3384363" y="9505999"/>
            <a:ext cx="678391" cy="184666"/>
          </a:xfrm>
          <a:prstGeom prst="rect">
            <a:avLst/>
          </a:prstGeom>
        </p:spPr>
        <p:txBody>
          <a:bodyPr wrap="none">
            <a:spAutoFit/>
          </a:bodyPr>
          <a:lstStyle/>
          <a:p>
            <a:r>
              <a:rPr lang="en-GB" sz="600" dirty="0">
                <a:solidFill>
                  <a:srgbClr val="7F7F7F"/>
                </a:solidFill>
              </a:rPr>
              <a:t>geomorphology</a:t>
            </a:r>
            <a:endParaRPr lang="en-GB" sz="600" dirty="0"/>
          </a:p>
        </p:txBody>
      </p:sp>
      <p:pic>
        <p:nvPicPr>
          <p:cNvPr id="49" name="Picture 48">
            <a:extLst>
              <a:ext uri="{FF2B5EF4-FFF2-40B4-BE49-F238E27FC236}">
                <a16:creationId xmlns:a16="http://schemas.microsoft.com/office/drawing/2014/main" id="{5E3B29EB-A94C-A94B-BFC0-458B323D55B8}"/>
              </a:ext>
            </a:extLst>
          </p:cNvPr>
          <p:cNvPicPr>
            <a:picLocks/>
          </p:cNvPicPr>
          <p:nvPr/>
        </p:nvPicPr>
        <p:blipFill>
          <a:blip r:embed="rId15"/>
          <a:stretch>
            <a:fillRect/>
          </a:stretch>
        </p:blipFill>
        <p:spPr>
          <a:xfrm>
            <a:off x="3480944" y="9114071"/>
            <a:ext cx="445622" cy="445622"/>
          </a:xfrm>
          <a:prstGeom prst="rect">
            <a:avLst/>
          </a:prstGeom>
        </p:spPr>
      </p:pic>
      <p:pic>
        <p:nvPicPr>
          <p:cNvPr id="9" name="Picture 8" descr="Yellow text on a black background&#10;&#10;Description automatically generated with medium confidence">
            <a:extLst>
              <a:ext uri="{FF2B5EF4-FFF2-40B4-BE49-F238E27FC236}">
                <a16:creationId xmlns:a16="http://schemas.microsoft.com/office/drawing/2014/main" id="{5BAAB8D1-B2AA-4A42-BF47-CD46C127CD1D}"/>
              </a:ext>
            </a:extLst>
          </p:cNvPr>
          <p:cNvPicPr>
            <a:picLocks noChangeAspect="1"/>
          </p:cNvPicPr>
          <p:nvPr/>
        </p:nvPicPr>
        <p:blipFill>
          <a:blip r:embed="rId16"/>
          <a:stretch>
            <a:fillRect/>
          </a:stretch>
        </p:blipFill>
        <p:spPr>
          <a:xfrm>
            <a:off x="640080" y="154270"/>
            <a:ext cx="5490556" cy="815033"/>
          </a:xfrm>
          <a:prstGeom prst="rect">
            <a:avLst/>
          </a:prstGeom>
        </p:spPr>
      </p:pic>
      <p:sp>
        <p:nvSpPr>
          <p:cNvPr id="38" name="TextBox 37">
            <a:extLst>
              <a:ext uri="{FF2B5EF4-FFF2-40B4-BE49-F238E27FC236}">
                <a16:creationId xmlns:a16="http://schemas.microsoft.com/office/drawing/2014/main" id="{3BB18653-CD16-884E-BA67-360303C14A45}"/>
              </a:ext>
            </a:extLst>
          </p:cNvPr>
          <p:cNvSpPr txBox="1"/>
          <p:nvPr/>
        </p:nvSpPr>
        <p:spPr>
          <a:xfrm>
            <a:off x="6211997" y="305154"/>
            <a:ext cx="531704" cy="307777"/>
          </a:xfrm>
          <a:prstGeom prst="rect">
            <a:avLst/>
          </a:prstGeom>
          <a:noFill/>
        </p:spPr>
        <p:txBody>
          <a:bodyPr wrap="square" rtlCol="0">
            <a:spAutoFit/>
          </a:bodyPr>
          <a:lstStyle/>
          <a:p>
            <a:pPr algn="ctr"/>
            <a:r>
              <a:rPr lang="en-GB" sz="1400" dirty="0"/>
              <a:t>6</a:t>
            </a:r>
          </a:p>
        </p:txBody>
      </p:sp>
    </p:spTree>
    <p:extLst>
      <p:ext uri="{BB962C8B-B14F-4D97-AF65-F5344CB8AC3E}">
        <p14:creationId xmlns:p14="http://schemas.microsoft.com/office/powerpoint/2010/main" val="1511719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2DB69C78-F6BB-8540-B35E-528A5393EDBF}"/>
              </a:ext>
            </a:extLst>
          </p:cNvPr>
          <p:cNvSpPr txBox="1"/>
          <p:nvPr/>
        </p:nvSpPr>
        <p:spPr>
          <a:xfrm>
            <a:off x="6211997" y="305154"/>
            <a:ext cx="531704" cy="307777"/>
          </a:xfrm>
          <a:prstGeom prst="rect">
            <a:avLst/>
          </a:prstGeom>
          <a:noFill/>
        </p:spPr>
        <p:txBody>
          <a:bodyPr wrap="square" rtlCol="0">
            <a:spAutoFit/>
          </a:bodyPr>
          <a:lstStyle/>
          <a:p>
            <a:pPr algn="ctr"/>
            <a:r>
              <a:rPr lang="en-GB" sz="1400" dirty="0"/>
              <a:t>7</a:t>
            </a:r>
          </a:p>
        </p:txBody>
      </p:sp>
    </p:spTree>
    <p:extLst>
      <p:ext uri="{BB962C8B-B14F-4D97-AF65-F5344CB8AC3E}">
        <p14:creationId xmlns:p14="http://schemas.microsoft.com/office/powerpoint/2010/main" val="2339433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287A2C00-5DE2-6D4D-BFAF-15F8F3E6D6DC}"/>
              </a:ext>
            </a:extLst>
          </p:cNvPr>
          <p:cNvSpPr txBox="1"/>
          <p:nvPr/>
        </p:nvSpPr>
        <p:spPr>
          <a:xfrm>
            <a:off x="6211997" y="305154"/>
            <a:ext cx="531704" cy="307777"/>
          </a:xfrm>
          <a:prstGeom prst="rect">
            <a:avLst/>
          </a:prstGeom>
          <a:noFill/>
        </p:spPr>
        <p:txBody>
          <a:bodyPr wrap="square" rtlCol="0">
            <a:spAutoFit/>
          </a:bodyPr>
          <a:lstStyle/>
          <a:p>
            <a:pPr algn="ctr"/>
            <a:r>
              <a:rPr lang="en-GB" sz="1400" dirty="0"/>
              <a:t>8</a:t>
            </a:r>
          </a:p>
        </p:txBody>
      </p:sp>
    </p:spTree>
    <p:extLst>
      <p:ext uri="{BB962C8B-B14F-4D97-AF65-F5344CB8AC3E}">
        <p14:creationId xmlns:p14="http://schemas.microsoft.com/office/powerpoint/2010/main" val="4264739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E539D3DD-CECD-5349-9FFE-C81B78C98087}"/>
              </a:ext>
            </a:extLst>
          </p:cNvPr>
          <p:cNvPicPr>
            <a:picLocks noChangeAspect="1"/>
          </p:cNvPicPr>
          <p:nvPr/>
        </p:nvPicPr>
        <p:blipFill>
          <a:blip r:embed="rId2"/>
          <a:stretch>
            <a:fillRect/>
          </a:stretch>
        </p:blipFill>
        <p:spPr>
          <a:xfrm>
            <a:off x="369091" y="406399"/>
            <a:ext cx="6209853" cy="8787725"/>
          </a:xfrm>
          <a:prstGeom prst="rect">
            <a:avLst/>
          </a:prstGeom>
          <a:effectLst>
            <a:outerShdw blurRad="50800" dist="38100" dir="2700000" algn="tl" rotWithShape="0">
              <a:prstClr val="black">
                <a:alpha val="40000"/>
              </a:prstClr>
            </a:outerShdw>
          </a:effectLst>
        </p:spPr>
      </p:pic>
      <p:cxnSp>
        <p:nvCxnSpPr>
          <p:cNvPr id="8" name="Straight Connector 7">
            <a:extLst>
              <a:ext uri="{FF2B5EF4-FFF2-40B4-BE49-F238E27FC236}">
                <a16:creationId xmlns:a16="http://schemas.microsoft.com/office/drawing/2014/main" id="{E7471234-D3D9-0B4D-832C-3D41BD4BFE85}"/>
              </a:ext>
            </a:extLst>
          </p:cNvPr>
          <p:cNvCxnSpPr>
            <a:cxnSpLocks/>
          </p:cNvCxnSpPr>
          <p:nvPr/>
        </p:nvCxnSpPr>
        <p:spPr>
          <a:xfrm>
            <a:off x="995680" y="1411074"/>
            <a:ext cx="559266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2C349BA-EAFD-114D-916F-F4C1D4D28DB0}"/>
              </a:ext>
            </a:extLst>
          </p:cNvPr>
          <p:cNvCxnSpPr>
            <a:cxnSpLocks/>
          </p:cNvCxnSpPr>
          <p:nvPr/>
        </p:nvCxnSpPr>
        <p:spPr>
          <a:xfrm>
            <a:off x="1000676" y="7971769"/>
            <a:ext cx="5583004"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EBE758B-ADB6-B24A-B62E-1B786D623D18}"/>
              </a:ext>
            </a:extLst>
          </p:cNvPr>
          <p:cNvCxnSpPr>
            <a:cxnSpLocks/>
          </p:cNvCxnSpPr>
          <p:nvPr/>
        </p:nvCxnSpPr>
        <p:spPr>
          <a:xfrm flipV="1">
            <a:off x="2485868" y="1402080"/>
            <a:ext cx="0" cy="659384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8C95FFC9-B8A7-844A-B7A1-683C96C69217}"/>
              </a:ext>
            </a:extLst>
          </p:cNvPr>
          <p:cNvSpPr/>
          <p:nvPr/>
        </p:nvSpPr>
        <p:spPr>
          <a:xfrm>
            <a:off x="209549" y="284480"/>
            <a:ext cx="6475731" cy="9062720"/>
          </a:xfrm>
          <a:prstGeom prst="roundRect">
            <a:avLst>
              <a:gd name="adj" fmla="val 1261"/>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dirty="0">
              <a:solidFill>
                <a:srgbClr val="81A032"/>
              </a:solidFill>
            </a:endParaRPr>
          </a:p>
        </p:txBody>
      </p:sp>
      <p:sp>
        <p:nvSpPr>
          <p:cNvPr id="11" name="TextBox 10">
            <a:extLst>
              <a:ext uri="{FF2B5EF4-FFF2-40B4-BE49-F238E27FC236}">
                <a16:creationId xmlns:a16="http://schemas.microsoft.com/office/drawing/2014/main" id="{35F0DEC7-02EF-434B-8940-1986A9E383E2}"/>
              </a:ext>
            </a:extLst>
          </p:cNvPr>
          <p:cNvSpPr txBox="1"/>
          <p:nvPr/>
        </p:nvSpPr>
        <p:spPr>
          <a:xfrm>
            <a:off x="6211997" y="305154"/>
            <a:ext cx="531704" cy="307777"/>
          </a:xfrm>
          <a:prstGeom prst="rect">
            <a:avLst/>
          </a:prstGeom>
          <a:noFill/>
        </p:spPr>
        <p:txBody>
          <a:bodyPr wrap="square" rtlCol="0">
            <a:spAutoFit/>
          </a:bodyPr>
          <a:lstStyle/>
          <a:p>
            <a:pPr algn="ctr"/>
            <a:r>
              <a:rPr lang="en-GB" sz="1400" dirty="0"/>
              <a:t>9</a:t>
            </a:r>
          </a:p>
        </p:txBody>
      </p:sp>
    </p:spTree>
    <p:extLst>
      <p:ext uri="{BB962C8B-B14F-4D97-AF65-F5344CB8AC3E}">
        <p14:creationId xmlns:p14="http://schemas.microsoft.com/office/powerpoint/2010/main" val="2340311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13D4B-1920-6740-A1BF-E11A288019E0}">
  <we:reference id="wa104381063" version="1.0.0.1" store="en-001"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Office Theme</Template>
  <TotalTime>5808</TotalTime>
  <Words>2458</Words>
  <Application>Microsoft Office PowerPoint</Application>
  <PresentationFormat>A4 Paper (210x297 mm)</PresentationFormat>
  <Paragraphs>289</Paragraphs>
  <Slides>19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Bradley Hand</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Bennett</dc:creator>
  <cp:lastModifiedBy>Miles, Kelly</cp:lastModifiedBy>
  <cp:revision>81</cp:revision>
  <cp:lastPrinted>2021-05-06T22:02:19Z</cp:lastPrinted>
  <dcterms:created xsi:type="dcterms:W3CDTF">2020-07-09T09:59:13Z</dcterms:created>
  <dcterms:modified xsi:type="dcterms:W3CDTF">2022-06-14T08:47:38Z</dcterms:modified>
</cp:coreProperties>
</file>