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9" r:id="rId2"/>
    <p:sldId id="260" r:id="rId3"/>
    <p:sldId id="258" r:id="rId4"/>
    <p:sldId id="261" r:id="rId5"/>
    <p:sldId id="263" r:id="rId6"/>
    <p:sldId id="264" r:id="rId7"/>
    <p:sldId id="265" r:id="rId8"/>
    <p:sldId id="266" r:id="rId9"/>
    <p:sldId id="267" r:id="rId10"/>
    <p:sldId id="268" r:id="rId11"/>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A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90"/>
    <p:restoredTop sz="94672"/>
  </p:normalViewPr>
  <p:slideViewPr>
    <p:cSldViewPr snapToGrid="0" snapToObjects="1">
      <p:cViewPr varScale="1">
        <p:scale>
          <a:sx n="76" d="100"/>
          <a:sy n="76" d="100"/>
        </p:scale>
        <p:origin x="3066" y="54"/>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969B97-65AD-FF40-AC0C-BFF7467EF070}" type="datetimeFigureOut">
              <a:rPr lang="en-GB" smtClean="0"/>
              <a:t>14/06/2022</a:t>
            </a:fld>
            <a:endParaRPr lang="en-GB"/>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7C729D-81E8-7741-B16C-0EEC0C43FB8A}" type="slidenum">
              <a:rPr lang="en-GB" smtClean="0"/>
              <a:t>‹#›</a:t>
            </a:fld>
            <a:endParaRPr lang="en-GB"/>
          </a:p>
        </p:txBody>
      </p:sp>
    </p:spTree>
    <p:extLst>
      <p:ext uri="{BB962C8B-B14F-4D97-AF65-F5344CB8AC3E}">
        <p14:creationId xmlns:p14="http://schemas.microsoft.com/office/powerpoint/2010/main" val="390331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7C729D-81E8-7741-B16C-0EEC0C43FB8A}" type="slidenum">
              <a:rPr lang="en-GB" smtClean="0"/>
              <a:t>1</a:t>
            </a:fld>
            <a:endParaRPr lang="en-GB"/>
          </a:p>
        </p:txBody>
      </p:sp>
    </p:spTree>
    <p:extLst>
      <p:ext uri="{BB962C8B-B14F-4D97-AF65-F5344CB8AC3E}">
        <p14:creationId xmlns:p14="http://schemas.microsoft.com/office/powerpoint/2010/main" val="3290799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7459DD6A-C72C-434E-A651-944317952186}" type="datetimeFigureOut">
              <a:rPr lang="en-GB" smtClean="0"/>
              <a:t>14/06/2022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16A3D2-A61F-0B4D-B6B7-AA861A660E8B}" type="slidenum">
              <a:rPr lang="en-GB" smtClean="0"/>
              <a:t>‹#›</a:t>
            </a:fld>
            <a:endParaRPr lang="en-GB"/>
          </a:p>
        </p:txBody>
      </p:sp>
    </p:spTree>
    <p:extLst>
      <p:ext uri="{BB962C8B-B14F-4D97-AF65-F5344CB8AC3E}">
        <p14:creationId xmlns:p14="http://schemas.microsoft.com/office/powerpoint/2010/main" val="4223862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459DD6A-C72C-434E-A651-944317952186}" type="datetimeFigureOut">
              <a:rPr lang="en-GB" smtClean="0"/>
              <a:t>14/06/2022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16A3D2-A61F-0B4D-B6B7-AA861A660E8B}" type="slidenum">
              <a:rPr lang="en-GB" smtClean="0"/>
              <a:t>‹#›</a:t>
            </a:fld>
            <a:endParaRPr lang="en-GB"/>
          </a:p>
        </p:txBody>
      </p:sp>
    </p:spTree>
    <p:extLst>
      <p:ext uri="{BB962C8B-B14F-4D97-AF65-F5344CB8AC3E}">
        <p14:creationId xmlns:p14="http://schemas.microsoft.com/office/powerpoint/2010/main" val="2783453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459DD6A-C72C-434E-A651-944317952186}" type="datetimeFigureOut">
              <a:rPr lang="en-GB" smtClean="0"/>
              <a:t>14/06/2022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16A3D2-A61F-0B4D-B6B7-AA861A660E8B}" type="slidenum">
              <a:rPr lang="en-GB" smtClean="0"/>
              <a:t>‹#›</a:t>
            </a:fld>
            <a:endParaRPr lang="en-GB"/>
          </a:p>
        </p:txBody>
      </p:sp>
    </p:spTree>
    <p:extLst>
      <p:ext uri="{BB962C8B-B14F-4D97-AF65-F5344CB8AC3E}">
        <p14:creationId xmlns:p14="http://schemas.microsoft.com/office/powerpoint/2010/main" val="438281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459DD6A-C72C-434E-A651-944317952186}" type="datetimeFigureOut">
              <a:rPr lang="en-GB" smtClean="0"/>
              <a:t>14/06/2022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16A3D2-A61F-0B4D-B6B7-AA861A660E8B}" type="slidenum">
              <a:rPr lang="en-GB" smtClean="0"/>
              <a:t>‹#›</a:t>
            </a:fld>
            <a:endParaRPr lang="en-GB"/>
          </a:p>
        </p:txBody>
      </p:sp>
    </p:spTree>
    <p:extLst>
      <p:ext uri="{BB962C8B-B14F-4D97-AF65-F5344CB8AC3E}">
        <p14:creationId xmlns:p14="http://schemas.microsoft.com/office/powerpoint/2010/main" val="2580311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459DD6A-C72C-434E-A651-944317952186}" type="datetimeFigureOut">
              <a:rPr lang="en-GB" smtClean="0"/>
              <a:t>14/06/2022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16A3D2-A61F-0B4D-B6B7-AA861A660E8B}" type="slidenum">
              <a:rPr lang="en-GB" smtClean="0"/>
              <a:t>‹#›</a:t>
            </a:fld>
            <a:endParaRPr lang="en-GB"/>
          </a:p>
        </p:txBody>
      </p:sp>
    </p:spTree>
    <p:extLst>
      <p:ext uri="{BB962C8B-B14F-4D97-AF65-F5344CB8AC3E}">
        <p14:creationId xmlns:p14="http://schemas.microsoft.com/office/powerpoint/2010/main" val="3193156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7459DD6A-C72C-434E-A651-944317952186}" type="datetimeFigureOut">
              <a:rPr lang="en-GB" smtClean="0"/>
              <a:t>14/06/2022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16A3D2-A61F-0B4D-B6B7-AA861A660E8B}" type="slidenum">
              <a:rPr lang="en-GB" smtClean="0"/>
              <a:t>‹#›</a:t>
            </a:fld>
            <a:endParaRPr lang="en-GB"/>
          </a:p>
        </p:txBody>
      </p:sp>
    </p:spTree>
    <p:extLst>
      <p:ext uri="{BB962C8B-B14F-4D97-AF65-F5344CB8AC3E}">
        <p14:creationId xmlns:p14="http://schemas.microsoft.com/office/powerpoint/2010/main" val="87600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459DD6A-C72C-434E-A651-944317952186}" type="datetimeFigureOut">
              <a:rPr lang="en-GB" smtClean="0"/>
              <a:t>14/06/2022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E16A3D2-A61F-0B4D-B6B7-AA861A660E8B}" type="slidenum">
              <a:rPr lang="en-GB" smtClean="0"/>
              <a:t>‹#›</a:t>
            </a:fld>
            <a:endParaRPr lang="en-GB"/>
          </a:p>
        </p:txBody>
      </p:sp>
    </p:spTree>
    <p:extLst>
      <p:ext uri="{BB962C8B-B14F-4D97-AF65-F5344CB8AC3E}">
        <p14:creationId xmlns:p14="http://schemas.microsoft.com/office/powerpoint/2010/main" val="813343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459DD6A-C72C-434E-A651-944317952186}" type="datetimeFigureOut">
              <a:rPr lang="en-GB" smtClean="0"/>
              <a:t>14/06/2022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E16A3D2-A61F-0B4D-B6B7-AA861A660E8B}" type="slidenum">
              <a:rPr lang="en-GB" smtClean="0"/>
              <a:t>‹#›</a:t>
            </a:fld>
            <a:endParaRPr lang="en-GB"/>
          </a:p>
        </p:txBody>
      </p:sp>
    </p:spTree>
    <p:extLst>
      <p:ext uri="{BB962C8B-B14F-4D97-AF65-F5344CB8AC3E}">
        <p14:creationId xmlns:p14="http://schemas.microsoft.com/office/powerpoint/2010/main" val="3480319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59DD6A-C72C-434E-A651-944317952186}" type="datetimeFigureOut">
              <a:rPr lang="en-GB" smtClean="0"/>
              <a:t>14/06/2022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E16A3D2-A61F-0B4D-B6B7-AA861A660E8B}" type="slidenum">
              <a:rPr lang="en-GB" smtClean="0"/>
              <a:t>‹#›</a:t>
            </a:fld>
            <a:endParaRPr lang="en-GB"/>
          </a:p>
        </p:txBody>
      </p:sp>
    </p:spTree>
    <p:extLst>
      <p:ext uri="{BB962C8B-B14F-4D97-AF65-F5344CB8AC3E}">
        <p14:creationId xmlns:p14="http://schemas.microsoft.com/office/powerpoint/2010/main" val="2870468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7459DD6A-C72C-434E-A651-944317952186}" type="datetimeFigureOut">
              <a:rPr lang="en-GB" smtClean="0"/>
              <a:t>14/06/2022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16A3D2-A61F-0B4D-B6B7-AA861A660E8B}" type="slidenum">
              <a:rPr lang="en-GB" smtClean="0"/>
              <a:t>‹#›</a:t>
            </a:fld>
            <a:endParaRPr lang="en-GB"/>
          </a:p>
        </p:txBody>
      </p:sp>
    </p:spTree>
    <p:extLst>
      <p:ext uri="{BB962C8B-B14F-4D97-AF65-F5344CB8AC3E}">
        <p14:creationId xmlns:p14="http://schemas.microsoft.com/office/powerpoint/2010/main" val="2892465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7459DD6A-C72C-434E-A651-944317952186}" type="datetimeFigureOut">
              <a:rPr lang="en-GB" smtClean="0"/>
              <a:t>14/06/2022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16A3D2-A61F-0B4D-B6B7-AA861A660E8B}" type="slidenum">
              <a:rPr lang="en-GB" smtClean="0"/>
              <a:t>‹#›</a:t>
            </a:fld>
            <a:endParaRPr lang="en-GB"/>
          </a:p>
        </p:txBody>
      </p:sp>
    </p:spTree>
    <p:extLst>
      <p:ext uri="{BB962C8B-B14F-4D97-AF65-F5344CB8AC3E}">
        <p14:creationId xmlns:p14="http://schemas.microsoft.com/office/powerpoint/2010/main" val="672910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459DD6A-C72C-434E-A651-944317952186}" type="datetimeFigureOut">
              <a:rPr lang="en-GB" smtClean="0"/>
              <a:t>14/06/2022</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E16A3D2-A61F-0B4D-B6B7-AA861A660E8B}" type="slidenum">
              <a:rPr lang="en-GB" smtClean="0"/>
              <a:t>‹#›</a:t>
            </a:fld>
            <a:endParaRPr lang="en-GB"/>
          </a:p>
        </p:txBody>
      </p:sp>
    </p:spTree>
    <p:extLst>
      <p:ext uri="{BB962C8B-B14F-4D97-AF65-F5344CB8AC3E}">
        <p14:creationId xmlns:p14="http://schemas.microsoft.com/office/powerpoint/2010/main" val="12352341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BD59D5FD-255B-A343-868F-7FEF34250AC5}"/>
              </a:ext>
            </a:extLst>
          </p:cNvPr>
          <p:cNvSpPr/>
          <p:nvPr/>
        </p:nvSpPr>
        <p:spPr>
          <a:xfrm>
            <a:off x="221673" y="217789"/>
            <a:ext cx="6400800" cy="9480393"/>
          </a:xfrm>
          <a:custGeom>
            <a:avLst/>
            <a:gdLst>
              <a:gd name="connsiteX0" fmla="*/ 0 w 6400800"/>
              <a:gd name="connsiteY0" fmla="*/ 58631 h 9480393"/>
              <a:gd name="connsiteX1" fmla="*/ 58631 w 6400800"/>
              <a:gd name="connsiteY1" fmla="*/ 0 h 9480393"/>
              <a:gd name="connsiteX2" fmla="*/ 819637 w 6400800"/>
              <a:gd name="connsiteY2" fmla="*/ 0 h 9480393"/>
              <a:gd name="connsiteX3" fmla="*/ 1454973 w 6400800"/>
              <a:gd name="connsiteY3" fmla="*/ 0 h 9480393"/>
              <a:gd name="connsiteX4" fmla="*/ 2027473 w 6400800"/>
              <a:gd name="connsiteY4" fmla="*/ 0 h 9480393"/>
              <a:gd name="connsiteX5" fmla="*/ 2725644 w 6400800"/>
              <a:gd name="connsiteY5" fmla="*/ 0 h 9480393"/>
              <a:gd name="connsiteX6" fmla="*/ 3486650 w 6400800"/>
              <a:gd name="connsiteY6" fmla="*/ 0 h 9480393"/>
              <a:gd name="connsiteX7" fmla="*/ 4310492 w 6400800"/>
              <a:gd name="connsiteY7" fmla="*/ 0 h 9480393"/>
              <a:gd name="connsiteX8" fmla="*/ 5071498 w 6400800"/>
              <a:gd name="connsiteY8" fmla="*/ 0 h 9480393"/>
              <a:gd name="connsiteX9" fmla="*/ 6342169 w 6400800"/>
              <a:gd name="connsiteY9" fmla="*/ 0 h 9480393"/>
              <a:gd name="connsiteX10" fmla="*/ 6400800 w 6400800"/>
              <a:gd name="connsiteY10" fmla="*/ 58631 h 9480393"/>
              <a:gd name="connsiteX11" fmla="*/ 6400800 w 6400800"/>
              <a:gd name="connsiteY11" fmla="*/ 727426 h 9480393"/>
              <a:gd name="connsiteX12" fmla="*/ 6400800 w 6400800"/>
              <a:gd name="connsiteY12" fmla="*/ 1302590 h 9480393"/>
              <a:gd name="connsiteX13" fmla="*/ 6400800 w 6400800"/>
              <a:gd name="connsiteY13" fmla="*/ 1784122 h 9480393"/>
              <a:gd name="connsiteX14" fmla="*/ 6400800 w 6400800"/>
              <a:gd name="connsiteY14" fmla="*/ 2172023 h 9480393"/>
              <a:gd name="connsiteX15" fmla="*/ 6400800 w 6400800"/>
              <a:gd name="connsiteY15" fmla="*/ 2653556 h 9480393"/>
              <a:gd name="connsiteX16" fmla="*/ 6400800 w 6400800"/>
              <a:gd name="connsiteY16" fmla="*/ 3135088 h 9480393"/>
              <a:gd name="connsiteX17" fmla="*/ 6400800 w 6400800"/>
              <a:gd name="connsiteY17" fmla="*/ 3803883 h 9480393"/>
              <a:gd name="connsiteX18" fmla="*/ 6400800 w 6400800"/>
              <a:gd name="connsiteY18" fmla="*/ 4472678 h 9480393"/>
              <a:gd name="connsiteX19" fmla="*/ 6400800 w 6400800"/>
              <a:gd name="connsiteY19" fmla="*/ 5047842 h 9480393"/>
              <a:gd name="connsiteX20" fmla="*/ 6400800 w 6400800"/>
              <a:gd name="connsiteY20" fmla="*/ 5903900 h 9480393"/>
              <a:gd name="connsiteX21" fmla="*/ 6400800 w 6400800"/>
              <a:gd name="connsiteY21" fmla="*/ 6385432 h 9480393"/>
              <a:gd name="connsiteX22" fmla="*/ 6400800 w 6400800"/>
              <a:gd name="connsiteY22" fmla="*/ 7241490 h 9480393"/>
              <a:gd name="connsiteX23" fmla="*/ 6400800 w 6400800"/>
              <a:gd name="connsiteY23" fmla="*/ 7723023 h 9480393"/>
              <a:gd name="connsiteX24" fmla="*/ 6400800 w 6400800"/>
              <a:gd name="connsiteY24" fmla="*/ 8485449 h 9480393"/>
              <a:gd name="connsiteX25" fmla="*/ 6400800 w 6400800"/>
              <a:gd name="connsiteY25" fmla="*/ 9421762 h 9480393"/>
              <a:gd name="connsiteX26" fmla="*/ 6342169 w 6400800"/>
              <a:gd name="connsiteY26" fmla="*/ 9480393 h 9480393"/>
              <a:gd name="connsiteX27" fmla="*/ 5769669 w 6400800"/>
              <a:gd name="connsiteY27" fmla="*/ 9480393 h 9480393"/>
              <a:gd name="connsiteX28" fmla="*/ 5260004 w 6400800"/>
              <a:gd name="connsiteY28" fmla="*/ 9480393 h 9480393"/>
              <a:gd name="connsiteX29" fmla="*/ 4561833 w 6400800"/>
              <a:gd name="connsiteY29" fmla="*/ 9480393 h 9480393"/>
              <a:gd name="connsiteX30" fmla="*/ 3926498 w 6400800"/>
              <a:gd name="connsiteY30" fmla="*/ 9480393 h 9480393"/>
              <a:gd name="connsiteX31" fmla="*/ 3291162 w 6400800"/>
              <a:gd name="connsiteY31" fmla="*/ 9480393 h 9480393"/>
              <a:gd name="connsiteX32" fmla="*/ 2655827 w 6400800"/>
              <a:gd name="connsiteY32" fmla="*/ 9480393 h 9480393"/>
              <a:gd name="connsiteX33" fmla="*/ 2146162 w 6400800"/>
              <a:gd name="connsiteY33" fmla="*/ 9480393 h 9480393"/>
              <a:gd name="connsiteX34" fmla="*/ 1322320 w 6400800"/>
              <a:gd name="connsiteY34" fmla="*/ 9480393 h 9480393"/>
              <a:gd name="connsiteX35" fmla="*/ 58631 w 6400800"/>
              <a:gd name="connsiteY35" fmla="*/ 9480393 h 9480393"/>
              <a:gd name="connsiteX36" fmla="*/ 0 w 6400800"/>
              <a:gd name="connsiteY36" fmla="*/ 9421762 h 9480393"/>
              <a:gd name="connsiteX37" fmla="*/ 0 w 6400800"/>
              <a:gd name="connsiteY37" fmla="*/ 8659336 h 9480393"/>
              <a:gd name="connsiteX38" fmla="*/ 0 w 6400800"/>
              <a:gd name="connsiteY38" fmla="*/ 7896909 h 9480393"/>
              <a:gd name="connsiteX39" fmla="*/ 0 w 6400800"/>
              <a:gd name="connsiteY39" fmla="*/ 7321745 h 9480393"/>
              <a:gd name="connsiteX40" fmla="*/ 0 w 6400800"/>
              <a:gd name="connsiteY40" fmla="*/ 6840213 h 9480393"/>
              <a:gd name="connsiteX41" fmla="*/ 0 w 6400800"/>
              <a:gd name="connsiteY41" fmla="*/ 6358681 h 9480393"/>
              <a:gd name="connsiteX42" fmla="*/ 0 w 6400800"/>
              <a:gd name="connsiteY42" fmla="*/ 5596254 h 9480393"/>
              <a:gd name="connsiteX43" fmla="*/ 0 w 6400800"/>
              <a:gd name="connsiteY43" fmla="*/ 5208353 h 9480393"/>
              <a:gd name="connsiteX44" fmla="*/ 0 w 6400800"/>
              <a:gd name="connsiteY44" fmla="*/ 4633189 h 9480393"/>
              <a:gd name="connsiteX45" fmla="*/ 0 w 6400800"/>
              <a:gd name="connsiteY45" fmla="*/ 3964394 h 9480393"/>
              <a:gd name="connsiteX46" fmla="*/ 0 w 6400800"/>
              <a:gd name="connsiteY46" fmla="*/ 3482862 h 9480393"/>
              <a:gd name="connsiteX47" fmla="*/ 0 w 6400800"/>
              <a:gd name="connsiteY47" fmla="*/ 2626804 h 9480393"/>
              <a:gd name="connsiteX48" fmla="*/ 0 w 6400800"/>
              <a:gd name="connsiteY48" fmla="*/ 2238903 h 9480393"/>
              <a:gd name="connsiteX49" fmla="*/ 0 w 6400800"/>
              <a:gd name="connsiteY49" fmla="*/ 1851002 h 9480393"/>
              <a:gd name="connsiteX50" fmla="*/ 0 w 6400800"/>
              <a:gd name="connsiteY50" fmla="*/ 1275838 h 9480393"/>
              <a:gd name="connsiteX51" fmla="*/ 0 w 6400800"/>
              <a:gd name="connsiteY51" fmla="*/ 58631 h 9480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400800" h="9480393" fill="none" extrusionOk="0">
                <a:moveTo>
                  <a:pt x="0" y="58631"/>
                </a:moveTo>
                <a:cubicBezTo>
                  <a:pt x="1524" y="23878"/>
                  <a:pt x="27438" y="-935"/>
                  <a:pt x="58631" y="0"/>
                </a:cubicBezTo>
                <a:cubicBezTo>
                  <a:pt x="429530" y="24314"/>
                  <a:pt x="527591" y="36806"/>
                  <a:pt x="819637" y="0"/>
                </a:cubicBezTo>
                <a:cubicBezTo>
                  <a:pt x="1111683" y="-36806"/>
                  <a:pt x="1282539" y="-1923"/>
                  <a:pt x="1454973" y="0"/>
                </a:cubicBezTo>
                <a:cubicBezTo>
                  <a:pt x="1627407" y="1923"/>
                  <a:pt x="1825221" y="-19910"/>
                  <a:pt x="2027473" y="0"/>
                </a:cubicBezTo>
                <a:cubicBezTo>
                  <a:pt x="2229725" y="19910"/>
                  <a:pt x="2515552" y="-9947"/>
                  <a:pt x="2725644" y="0"/>
                </a:cubicBezTo>
                <a:cubicBezTo>
                  <a:pt x="2935736" y="9947"/>
                  <a:pt x="3323064" y="-18472"/>
                  <a:pt x="3486650" y="0"/>
                </a:cubicBezTo>
                <a:cubicBezTo>
                  <a:pt x="3650236" y="18472"/>
                  <a:pt x="4068792" y="29892"/>
                  <a:pt x="4310492" y="0"/>
                </a:cubicBezTo>
                <a:cubicBezTo>
                  <a:pt x="4552192" y="-29892"/>
                  <a:pt x="4693760" y="-16946"/>
                  <a:pt x="5071498" y="0"/>
                </a:cubicBezTo>
                <a:cubicBezTo>
                  <a:pt x="5449236" y="16946"/>
                  <a:pt x="5858248" y="-48833"/>
                  <a:pt x="6342169" y="0"/>
                </a:cubicBezTo>
                <a:cubicBezTo>
                  <a:pt x="6370591" y="-378"/>
                  <a:pt x="6395941" y="28379"/>
                  <a:pt x="6400800" y="58631"/>
                </a:cubicBezTo>
                <a:cubicBezTo>
                  <a:pt x="6428166" y="269475"/>
                  <a:pt x="6418085" y="402114"/>
                  <a:pt x="6400800" y="727426"/>
                </a:cubicBezTo>
                <a:cubicBezTo>
                  <a:pt x="6383515" y="1052739"/>
                  <a:pt x="6377465" y="1182004"/>
                  <a:pt x="6400800" y="1302590"/>
                </a:cubicBezTo>
                <a:cubicBezTo>
                  <a:pt x="6424135" y="1423176"/>
                  <a:pt x="6378724" y="1604612"/>
                  <a:pt x="6400800" y="1784122"/>
                </a:cubicBezTo>
                <a:cubicBezTo>
                  <a:pt x="6422876" y="1963632"/>
                  <a:pt x="6408725" y="2015891"/>
                  <a:pt x="6400800" y="2172023"/>
                </a:cubicBezTo>
                <a:cubicBezTo>
                  <a:pt x="6392875" y="2328155"/>
                  <a:pt x="6406596" y="2546936"/>
                  <a:pt x="6400800" y="2653556"/>
                </a:cubicBezTo>
                <a:cubicBezTo>
                  <a:pt x="6395004" y="2760176"/>
                  <a:pt x="6386786" y="2999559"/>
                  <a:pt x="6400800" y="3135088"/>
                </a:cubicBezTo>
                <a:cubicBezTo>
                  <a:pt x="6414814" y="3270617"/>
                  <a:pt x="6368512" y="3484809"/>
                  <a:pt x="6400800" y="3803883"/>
                </a:cubicBezTo>
                <a:cubicBezTo>
                  <a:pt x="6433088" y="4122958"/>
                  <a:pt x="6398898" y="4263914"/>
                  <a:pt x="6400800" y="4472678"/>
                </a:cubicBezTo>
                <a:cubicBezTo>
                  <a:pt x="6402702" y="4681442"/>
                  <a:pt x="6391280" y="4893707"/>
                  <a:pt x="6400800" y="5047842"/>
                </a:cubicBezTo>
                <a:cubicBezTo>
                  <a:pt x="6410320" y="5201977"/>
                  <a:pt x="6415741" y="5675994"/>
                  <a:pt x="6400800" y="5903900"/>
                </a:cubicBezTo>
                <a:cubicBezTo>
                  <a:pt x="6385859" y="6131806"/>
                  <a:pt x="6399392" y="6222521"/>
                  <a:pt x="6400800" y="6385432"/>
                </a:cubicBezTo>
                <a:cubicBezTo>
                  <a:pt x="6402208" y="6548343"/>
                  <a:pt x="6367883" y="6827974"/>
                  <a:pt x="6400800" y="7241490"/>
                </a:cubicBezTo>
                <a:cubicBezTo>
                  <a:pt x="6433717" y="7655006"/>
                  <a:pt x="6379837" y="7505327"/>
                  <a:pt x="6400800" y="7723023"/>
                </a:cubicBezTo>
                <a:cubicBezTo>
                  <a:pt x="6421763" y="7940719"/>
                  <a:pt x="6393572" y="8330403"/>
                  <a:pt x="6400800" y="8485449"/>
                </a:cubicBezTo>
                <a:cubicBezTo>
                  <a:pt x="6408028" y="8640495"/>
                  <a:pt x="6368967" y="9019103"/>
                  <a:pt x="6400800" y="9421762"/>
                </a:cubicBezTo>
                <a:cubicBezTo>
                  <a:pt x="6395583" y="9450597"/>
                  <a:pt x="6376700" y="9480568"/>
                  <a:pt x="6342169" y="9480393"/>
                </a:cubicBezTo>
                <a:cubicBezTo>
                  <a:pt x="6133051" y="9465883"/>
                  <a:pt x="5977974" y="9461924"/>
                  <a:pt x="5769669" y="9480393"/>
                </a:cubicBezTo>
                <a:cubicBezTo>
                  <a:pt x="5561364" y="9498862"/>
                  <a:pt x="5487653" y="9468204"/>
                  <a:pt x="5260004" y="9480393"/>
                </a:cubicBezTo>
                <a:cubicBezTo>
                  <a:pt x="5032355" y="9492582"/>
                  <a:pt x="4776274" y="9494381"/>
                  <a:pt x="4561833" y="9480393"/>
                </a:cubicBezTo>
                <a:cubicBezTo>
                  <a:pt x="4347392" y="9466405"/>
                  <a:pt x="4158922" y="9494164"/>
                  <a:pt x="3926498" y="9480393"/>
                </a:cubicBezTo>
                <a:cubicBezTo>
                  <a:pt x="3694075" y="9466622"/>
                  <a:pt x="3524208" y="9490253"/>
                  <a:pt x="3291162" y="9480393"/>
                </a:cubicBezTo>
                <a:cubicBezTo>
                  <a:pt x="3058116" y="9470533"/>
                  <a:pt x="2951114" y="9477171"/>
                  <a:pt x="2655827" y="9480393"/>
                </a:cubicBezTo>
                <a:cubicBezTo>
                  <a:pt x="2360541" y="9483615"/>
                  <a:pt x="2336518" y="9498056"/>
                  <a:pt x="2146162" y="9480393"/>
                </a:cubicBezTo>
                <a:cubicBezTo>
                  <a:pt x="1955806" y="9462730"/>
                  <a:pt x="1720282" y="9491146"/>
                  <a:pt x="1322320" y="9480393"/>
                </a:cubicBezTo>
                <a:cubicBezTo>
                  <a:pt x="924358" y="9469640"/>
                  <a:pt x="314690" y="9419693"/>
                  <a:pt x="58631" y="9480393"/>
                </a:cubicBezTo>
                <a:cubicBezTo>
                  <a:pt x="22681" y="9479538"/>
                  <a:pt x="-239" y="9447628"/>
                  <a:pt x="0" y="9421762"/>
                </a:cubicBezTo>
                <a:cubicBezTo>
                  <a:pt x="32777" y="9076677"/>
                  <a:pt x="32697" y="8825567"/>
                  <a:pt x="0" y="8659336"/>
                </a:cubicBezTo>
                <a:cubicBezTo>
                  <a:pt x="-32697" y="8493105"/>
                  <a:pt x="-34301" y="8132886"/>
                  <a:pt x="0" y="7896909"/>
                </a:cubicBezTo>
                <a:cubicBezTo>
                  <a:pt x="34301" y="7660932"/>
                  <a:pt x="18531" y="7448587"/>
                  <a:pt x="0" y="7321745"/>
                </a:cubicBezTo>
                <a:cubicBezTo>
                  <a:pt x="-18531" y="7194903"/>
                  <a:pt x="-11920" y="7076174"/>
                  <a:pt x="0" y="6840213"/>
                </a:cubicBezTo>
                <a:cubicBezTo>
                  <a:pt x="11920" y="6604252"/>
                  <a:pt x="-1740" y="6554469"/>
                  <a:pt x="0" y="6358681"/>
                </a:cubicBezTo>
                <a:cubicBezTo>
                  <a:pt x="1740" y="6162893"/>
                  <a:pt x="10975" y="5760601"/>
                  <a:pt x="0" y="5596254"/>
                </a:cubicBezTo>
                <a:cubicBezTo>
                  <a:pt x="-10975" y="5431907"/>
                  <a:pt x="14387" y="5313988"/>
                  <a:pt x="0" y="5208353"/>
                </a:cubicBezTo>
                <a:cubicBezTo>
                  <a:pt x="-14387" y="5102718"/>
                  <a:pt x="-1118" y="4902839"/>
                  <a:pt x="0" y="4633189"/>
                </a:cubicBezTo>
                <a:cubicBezTo>
                  <a:pt x="1118" y="4363539"/>
                  <a:pt x="31934" y="4125981"/>
                  <a:pt x="0" y="3964394"/>
                </a:cubicBezTo>
                <a:cubicBezTo>
                  <a:pt x="-31934" y="3802807"/>
                  <a:pt x="-22469" y="3650707"/>
                  <a:pt x="0" y="3482862"/>
                </a:cubicBezTo>
                <a:cubicBezTo>
                  <a:pt x="22469" y="3315017"/>
                  <a:pt x="27150" y="2814910"/>
                  <a:pt x="0" y="2626804"/>
                </a:cubicBezTo>
                <a:cubicBezTo>
                  <a:pt x="-27150" y="2438698"/>
                  <a:pt x="-11705" y="2429575"/>
                  <a:pt x="0" y="2238903"/>
                </a:cubicBezTo>
                <a:cubicBezTo>
                  <a:pt x="11705" y="2048231"/>
                  <a:pt x="12247" y="1929828"/>
                  <a:pt x="0" y="1851002"/>
                </a:cubicBezTo>
                <a:cubicBezTo>
                  <a:pt x="-12247" y="1772176"/>
                  <a:pt x="22693" y="1430313"/>
                  <a:pt x="0" y="1275838"/>
                </a:cubicBezTo>
                <a:cubicBezTo>
                  <a:pt x="-22693" y="1121363"/>
                  <a:pt x="3893" y="654057"/>
                  <a:pt x="0" y="58631"/>
                </a:cubicBezTo>
                <a:close/>
              </a:path>
              <a:path w="6400800" h="9480393" stroke="0" extrusionOk="0">
                <a:moveTo>
                  <a:pt x="0" y="58631"/>
                </a:moveTo>
                <a:cubicBezTo>
                  <a:pt x="-6371" y="22320"/>
                  <a:pt x="22929" y="1246"/>
                  <a:pt x="58631" y="0"/>
                </a:cubicBezTo>
                <a:cubicBezTo>
                  <a:pt x="225469" y="31412"/>
                  <a:pt x="503572" y="-23310"/>
                  <a:pt x="882473" y="0"/>
                </a:cubicBezTo>
                <a:cubicBezTo>
                  <a:pt x="1261374" y="23310"/>
                  <a:pt x="1357245" y="-3637"/>
                  <a:pt x="1517808" y="0"/>
                </a:cubicBezTo>
                <a:cubicBezTo>
                  <a:pt x="1678371" y="3637"/>
                  <a:pt x="1845309" y="-2185"/>
                  <a:pt x="2090308" y="0"/>
                </a:cubicBezTo>
                <a:cubicBezTo>
                  <a:pt x="2335307" y="2185"/>
                  <a:pt x="2545420" y="-28670"/>
                  <a:pt x="2851315" y="0"/>
                </a:cubicBezTo>
                <a:cubicBezTo>
                  <a:pt x="3157210" y="28670"/>
                  <a:pt x="3275735" y="-10402"/>
                  <a:pt x="3486650" y="0"/>
                </a:cubicBezTo>
                <a:cubicBezTo>
                  <a:pt x="3697565" y="10402"/>
                  <a:pt x="4118275" y="-21620"/>
                  <a:pt x="4310492" y="0"/>
                </a:cubicBezTo>
                <a:cubicBezTo>
                  <a:pt x="4502709" y="21620"/>
                  <a:pt x="4605006" y="24370"/>
                  <a:pt x="4882992" y="0"/>
                </a:cubicBezTo>
                <a:cubicBezTo>
                  <a:pt x="5160978" y="-24370"/>
                  <a:pt x="5345483" y="-15121"/>
                  <a:pt x="5706833" y="0"/>
                </a:cubicBezTo>
                <a:cubicBezTo>
                  <a:pt x="6068183" y="15121"/>
                  <a:pt x="6076173" y="12753"/>
                  <a:pt x="6342169" y="0"/>
                </a:cubicBezTo>
                <a:cubicBezTo>
                  <a:pt x="6369132" y="-310"/>
                  <a:pt x="6403572" y="18649"/>
                  <a:pt x="6400800" y="58631"/>
                </a:cubicBezTo>
                <a:cubicBezTo>
                  <a:pt x="6405849" y="369405"/>
                  <a:pt x="6407705" y="664684"/>
                  <a:pt x="6400800" y="821057"/>
                </a:cubicBezTo>
                <a:cubicBezTo>
                  <a:pt x="6393895" y="977430"/>
                  <a:pt x="6423190" y="1485037"/>
                  <a:pt x="6400800" y="1677115"/>
                </a:cubicBezTo>
                <a:cubicBezTo>
                  <a:pt x="6378410" y="1869193"/>
                  <a:pt x="6381960" y="2323890"/>
                  <a:pt x="6400800" y="2533173"/>
                </a:cubicBezTo>
                <a:cubicBezTo>
                  <a:pt x="6419640" y="2742456"/>
                  <a:pt x="6417325" y="2822605"/>
                  <a:pt x="6400800" y="3014705"/>
                </a:cubicBezTo>
                <a:cubicBezTo>
                  <a:pt x="6384275" y="3206805"/>
                  <a:pt x="6374637" y="3540895"/>
                  <a:pt x="6400800" y="3683500"/>
                </a:cubicBezTo>
                <a:cubicBezTo>
                  <a:pt x="6426963" y="3826105"/>
                  <a:pt x="6427289" y="4366145"/>
                  <a:pt x="6400800" y="4539558"/>
                </a:cubicBezTo>
                <a:cubicBezTo>
                  <a:pt x="6374311" y="4712971"/>
                  <a:pt x="6392748" y="5061948"/>
                  <a:pt x="6400800" y="5208353"/>
                </a:cubicBezTo>
                <a:cubicBezTo>
                  <a:pt x="6408852" y="5354759"/>
                  <a:pt x="6397214" y="5494422"/>
                  <a:pt x="6400800" y="5596254"/>
                </a:cubicBezTo>
                <a:cubicBezTo>
                  <a:pt x="6404386" y="5698086"/>
                  <a:pt x="6395102" y="5939017"/>
                  <a:pt x="6400800" y="6077787"/>
                </a:cubicBezTo>
                <a:cubicBezTo>
                  <a:pt x="6406498" y="6216557"/>
                  <a:pt x="6428875" y="6588116"/>
                  <a:pt x="6400800" y="6933844"/>
                </a:cubicBezTo>
                <a:cubicBezTo>
                  <a:pt x="6372725" y="7279572"/>
                  <a:pt x="6375114" y="7296341"/>
                  <a:pt x="6400800" y="7602639"/>
                </a:cubicBezTo>
                <a:cubicBezTo>
                  <a:pt x="6426486" y="7908938"/>
                  <a:pt x="6405103" y="7940791"/>
                  <a:pt x="6400800" y="8084172"/>
                </a:cubicBezTo>
                <a:cubicBezTo>
                  <a:pt x="6396497" y="8227553"/>
                  <a:pt x="6400835" y="8420043"/>
                  <a:pt x="6400800" y="8752967"/>
                </a:cubicBezTo>
                <a:cubicBezTo>
                  <a:pt x="6400765" y="9085891"/>
                  <a:pt x="6384556" y="9219094"/>
                  <a:pt x="6400800" y="9421762"/>
                </a:cubicBezTo>
                <a:cubicBezTo>
                  <a:pt x="6402183" y="9449889"/>
                  <a:pt x="6377875" y="9483988"/>
                  <a:pt x="6342169" y="9480393"/>
                </a:cubicBezTo>
                <a:cubicBezTo>
                  <a:pt x="5978130" y="9469257"/>
                  <a:pt x="5883865" y="9516424"/>
                  <a:pt x="5518327" y="9480393"/>
                </a:cubicBezTo>
                <a:cubicBezTo>
                  <a:pt x="5152789" y="9444362"/>
                  <a:pt x="4921177" y="9453398"/>
                  <a:pt x="4757321" y="9480393"/>
                </a:cubicBezTo>
                <a:cubicBezTo>
                  <a:pt x="4593465" y="9507388"/>
                  <a:pt x="4420215" y="9466950"/>
                  <a:pt x="4184821" y="9480393"/>
                </a:cubicBezTo>
                <a:cubicBezTo>
                  <a:pt x="3949427" y="9493836"/>
                  <a:pt x="3712029" y="9504149"/>
                  <a:pt x="3423815" y="9480393"/>
                </a:cubicBezTo>
                <a:cubicBezTo>
                  <a:pt x="3135601" y="9456637"/>
                  <a:pt x="3065601" y="9481966"/>
                  <a:pt x="2914150" y="9480393"/>
                </a:cubicBezTo>
                <a:cubicBezTo>
                  <a:pt x="2762700" y="9478820"/>
                  <a:pt x="2519723" y="9458311"/>
                  <a:pt x="2153144" y="9480393"/>
                </a:cubicBezTo>
                <a:cubicBezTo>
                  <a:pt x="1786565" y="9502475"/>
                  <a:pt x="1823131" y="9453390"/>
                  <a:pt x="1580644" y="9480393"/>
                </a:cubicBezTo>
                <a:cubicBezTo>
                  <a:pt x="1338157" y="9507396"/>
                  <a:pt x="1290747" y="9458944"/>
                  <a:pt x="1070979" y="9480393"/>
                </a:cubicBezTo>
                <a:cubicBezTo>
                  <a:pt x="851212" y="9501842"/>
                  <a:pt x="464010" y="9434185"/>
                  <a:pt x="58631" y="9480393"/>
                </a:cubicBezTo>
                <a:cubicBezTo>
                  <a:pt x="24805" y="9485799"/>
                  <a:pt x="1785" y="9454655"/>
                  <a:pt x="0" y="9421762"/>
                </a:cubicBezTo>
                <a:cubicBezTo>
                  <a:pt x="-20302" y="9238786"/>
                  <a:pt x="21886" y="8834953"/>
                  <a:pt x="0" y="8659336"/>
                </a:cubicBezTo>
                <a:cubicBezTo>
                  <a:pt x="-21886" y="8483719"/>
                  <a:pt x="-20921" y="8355394"/>
                  <a:pt x="0" y="8177803"/>
                </a:cubicBezTo>
                <a:cubicBezTo>
                  <a:pt x="20921" y="8000212"/>
                  <a:pt x="-6233" y="7826140"/>
                  <a:pt x="0" y="7602639"/>
                </a:cubicBezTo>
                <a:cubicBezTo>
                  <a:pt x="6233" y="7379138"/>
                  <a:pt x="16371" y="7080952"/>
                  <a:pt x="0" y="6933844"/>
                </a:cubicBezTo>
                <a:cubicBezTo>
                  <a:pt x="-16371" y="6786736"/>
                  <a:pt x="-11660" y="6604747"/>
                  <a:pt x="0" y="6452312"/>
                </a:cubicBezTo>
                <a:cubicBezTo>
                  <a:pt x="11660" y="6299877"/>
                  <a:pt x="-33391" y="6005441"/>
                  <a:pt x="0" y="5596254"/>
                </a:cubicBezTo>
                <a:cubicBezTo>
                  <a:pt x="33391" y="5187067"/>
                  <a:pt x="3900" y="5116113"/>
                  <a:pt x="0" y="4927459"/>
                </a:cubicBezTo>
                <a:cubicBezTo>
                  <a:pt x="-3900" y="4738806"/>
                  <a:pt x="6026" y="4322142"/>
                  <a:pt x="0" y="4071401"/>
                </a:cubicBezTo>
                <a:cubicBezTo>
                  <a:pt x="-6026" y="3820660"/>
                  <a:pt x="-19344" y="3485277"/>
                  <a:pt x="0" y="3308975"/>
                </a:cubicBezTo>
                <a:cubicBezTo>
                  <a:pt x="19344" y="3132673"/>
                  <a:pt x="10310" y="2964099"/>
                  <a:pt x="0" y="2733811"/>
                </a:cubicBezTo>
                <a:cubicBezTo>
                  <a:pt x="-10310" y="2503523"/>
                  <a:pt x="-12703" y="2333956"/>
                  <a:pt x="0" y="1971385"/>
                </a:cubicBezTo>
                <a:cubicBezTo>
                  <a:pt x="12703" y="1608814"/>
                  <a:pt x="12963" y="1669969"/>
                  <a:pt x="0" y="1489852"/>
                </a:cubicBezTo>
                <a:cubicBezTo>
                  <a:pt x="-12963" y="1309735"/>
                  <a:pt x="-14299" y="1065085"/>
                  <a:pt x="0" y="821057"/>
                </a:cubicBezTo>
                <a:cubicBezTo>
                  <a:pt x="14299" y="577029"/>
                  <a:pt x="8671" y="281877"/>
                  <a:pt x="0" y="58631"/>
                </a:cubicBezTo>
                <a:close/>
              </a:path>
            </a:pathLst>
          </a:custGeom>
          <a:solidFill>
            <a:schemeClr val="bg1"/>
          </a:solidFill>
          <a:ln>
            <a:solidFill>
              <a:schemeClr val="tx1"/>
            </a:solidFill>
            <a:extLst>
              <a:ext uri="{C807C97D-BFC1-408E-A445-0C87EB9F89A2}">
                <ask:lineSketchStyleProps xmlns:ask="http://schemas.microsoft.com/office/drawing/2018/sketchyshapes" xmln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picture containing smoke, fire, mountain, nature&#10;&#10;Description automatically generated">
            <a:extLst>
              <a:ext uri="{FF2B5EF4-FFF2-40B4-BE49-F238E27FC236}">
                <a16:creationId xmlns:a16="http://schemas.microsoft.com/office/drawing/2014/main" id="{49447A39-0528-114E-A3F2-0E0EE286136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88"/>
          <a:stretch/>
        </p:blipFill>
        <p:spPr>
          <a:xfrm>
            <a:off x="595748" y="1263655"/>
            <a:ext cx="5735781" cy="3298789"/>
          </a:xfrm>
          <a:prstGeom prst="rect">
            <a:avLst/>
          </a:prstGeom>
        </p:spPr>
      </p:pic>
      <p:sp>
        <p:nvSpPr>
          <p:cNvPr id="2" name="Title 1">
            <a:extLst>
              <a:ext uri="{FF2B5EF4-FFF2-40B4-BE49-F238E27FC236}">
                <a16:creationId xmlns:a16="http://schemas.microsoft.com/office/drawing/2014/main" id="{F9620613-786B-DE44-938A-00B638BC6854}"/>
              </a:ext>
            </a:extLst>
          </p:cNvPr>
          <p:cNvSpPr>
            <a:spLocks noGrp="1"/>
          </p:cNvSpPr>
          <p:nvPr>
            <p:ph type="title"/>
          </p:nvPr>
        </p:nvSpPr>
        <p:spPr>
          <a:xfrm>
            <a:off x="485342" y="375005"/>
            <a:ext cx="5915025" cy="844195"/>
          </a:xfrm>
        </p:spPr>
        <p:txBody>
          <a:bodyPr>
            <a:normAutofit/>
          </a:bodyPr>
          <a:lstStyle/>
          <a:p>
            <a:r>
              <a:rPr lang="en-GB" sz="4800" b="1" dirty="0">
                <a:solidFill>
                  <a:srgbClr val="92A000"/>
                </a:solidFill>
                <a:latin typeface="Amatic SC" pitchFamily="2" charset="-79"/>
                <a:cs typeface="Amatic SC" pitchFamily="2" charset="-79"/>
              </a:rPr>
              <a:t>Fagradalsfjall</a:t>
            </a:r>
            <a:endParaRPr lang="en-GB" sz="4800" b="1" dirty="0">
              <a:latin typeface="Amatic SC" pitchFamily="2" charset="-79"/>
              <a:cs typeface="Amatic SC" pitchFamily="2" charset="-79"/>
            </a:endParaRPr>
          </a:p>
        </p:txBody>
      </p:sp>
      <p:sp>
        <p:nvSpPr>
          <p:cNvPr id="3" name="Content Placeholder 2">
            <a:extLst>
              <a:ext uri="{FF2B5EF4-FFF2-40B4-BE49-F238E27FC236}">
                <a16:creationId xmlns:a16="http://schemas.microsoft.com/office/drawing/2014/main" id="{3AC2FBD1-416F-7D4E-A4C4-5CC6121E0695}"/>
              </a:ext>
            </a:extLst>
          </p:cNvPr>
          <p:cNvSpPr>
            <a:spLocks noGrp="1"/>
          </p:cNvSpPr>
          <p:nvPr>
            <p:ph idx="1"/>
          </p:nvPr>
        </p:nvSpPr>
        <p:spPr>
          <a:xfrm>
            <a:off x="518785" y="4641274"/>
            <a:ext cx="5915025" cy="4833802"/>
          </a:xfrm>
        </p:spPr>
        <p:txBody>
          <a:bodyPr numCol="2" spcCol="108000">
            <a:noAutofit/>
          </a:bodyPr>
          <a:lstStyle/>
          <a:p>
            <a:pPr marL="0" indent="0">
              <a:buNone/>
            </a:pPr>
            <a:r>
              <a:rPr lang="en-GB" sz="1100" b="1" dirty="0">
                <a:solidFill>
                  <a:srgbClr val="92A000"/>
                </a:solidFill>
              </a:rPr>
              <a:t>Introduction </a:t>
            </a:r>
            <a:r>
              <a:rPr lang="en-GB" sz="1100" b="1" dirty="0"/>
              <a:t/>
            </a:r>
            <a:br>
              <a:rPr lang="en-GB" sz="1100" b="1" dirty="0"/>
            </a:br>
            <a:r>
              <a:rPr lang="en-GB" sz="1100" dirty="0"/>
              <a:t>On Friday 19th March 2021, a volcanic eruption began near the capital, Reykjavik, in southwest Iceland. The eruption near Mount Fagradalsfjall, about 20 miles southwest of Reykjavik, took place at 8:45 pm local time. Molten rock breached the surface in a valley near a flat-topped mountain named Fagradalsfjall (beautiful valley mountain), in the region of Geldingadalur (Dale of the Geldings), six miles from the nearest town.</a:t>
            </a:r>
          </a:p>
          <a:p>
            <a:pPr marL="0" indent="0">
              <a:buNone/>
            </a:pPr>
            <a:r>
              <a:rPr lang="en-GB" sz="1100" b="1" dirty="0">
                <a:solidFill>
                  <a:srgbClr val="92A000"/>
                </a:solidFill>
              </a:rPr>
              <a:t>Context</a:t>
            </a:r>
            <a:r>
              <a:rPr lang="en-GB" sz="1100" b="1" dirty="0"/>
              <a:t> </a:t>
            </a:r>
            <a:br>
              <a:rPr lang="en-GB" sz="1100" b="1" dirty="0"/>
            </a:br>
            <a:r>
              <a:rPr lang="en-GB" sz="1100" dirty="0"/>
              <a:t>Iceland is a Nordic island country in the North Atlantic Ocean, with a population of 356,991 and an area of 103,000 km</a:t>
            </a:r>
            <a:r>
              <a:rPr lang="en-GB" sz="1100" baseline="30000" dirty="0"/>
              <a:t>2</a:t>
            </a:r>
            <a:r>
              <a:rPr lang="en-GB" sz="1100" dirty="0"/>
              <a:t> (40,000 sq. mi), making it the most sparsely populated country in Europe. The capital and largest city is Reykjavík. Reykjavík and the surrounding areas in the southwest of the country are home to over two-thirds of the population. Iceland is a </a:t>
            </a:r>
            <a:r>
              <a:rPr lang="en-GB" sz="1100" b="1" dirty="0"/>
              <a:t>high-income country </a:t>
            </a:r>
            <a:r>
              <a:rPr lang="en-GB" sz="1100" dirty="0"/>
              <a:t>with the world’s eighth highest GNI per capita of $73 000. Iceland gained independence from Denmark in 1918 and founded a democratic republic in 1944. Iceland has a market economy with relatively low taxes, compared to other </a:t>
            </a:r>
            <a:r>
              <a:rPr lang="en-GB" sz="1100" b="1" dirty="0"/>
              <a:t>OECD</a:t>
            </a:r>
            <a:r>
              <a:rPr lang="en-GB" sz="1100" dirty="0"/>
              <a:t> countries. Iceland ranks high in economic, democratic, and social stability, as well as equality. </a:t>
            </a:r>
          </a:p>
          <a:p>
            <a:pPr marL="0" indent="0">
              <a:buNone/>
            </a:pPr>
            <a:r>
              <a:rPr lang="en-GB" sz="1100" dirty="0"/>
              <a:t>The country’s economy is dominated by fishing, finance, biotechnology, and manufacturing. </a:t>
            </a:r>
          </a:p>
          <a:p>
            <a:pPr marL="0" indent="0">
              <a:buNone/>
            </a:pPr>
            <a:endParaRPr lang="en-GB" sz="1100" dirty="0"/>
          </a:p>
          <a:p>
            <a:pPr marL="0" indent="0">
              <a:buNone/>
            </a:pPr>
            <a:r>
              <a:rPr lang="en-GB" sz="1100" dirty="0"/>
              <a:t/>
            </a:r>
            <a:br>
              <a:rPr lang="en-GB" sz="1100" dirty="0"/>
            </a:br>
            <a:r>
              <a:rPr lang="en-GB" sz="1100" dirty="0"/>
              <a:t>However, the tourist industry is expanding, aided by extensive marketing by the government. 1.7 million people visited Iceland in 2016, 3 times more than the number that came in 2010.</a:t>
            </a:r>
          </a:p>
          <a:p>
            <a:pPr marL="0" indent="0">
              <a:buNone/>
            </a:pPr>
            <a:r>
              <a:rPr lang="en-GB" sz="1100" b="1" dirty="0">
                <a:solidFill>
                  <a:srgbClr val="92A000"/>
                </a:solidFill>
              </a:rPr>
              <a:t>Iceland’s tectonic setting </a:t>
            </a:r>
            <a:r>
              <a:rPr lang="en-GB" sz="1100" b="1" dirty="0"/>
              <a:t/>
            </a:r>
            <a:br>
              <a:rPr lang="en-GB" sz="1100" b="1" dirty="0"/>
            </a:br>
            <a:r>
              <a:rPr lang="en-GB" sz="1100" dirty="0"/>
              <a:t>Iceland frequently experiences earthquakes and volcanic eruptions because it is located on the </a:t>
            </a:r>
            <a:r>
              <a:rPr lang="en-GB" sz="1100" b="1" dirty="0"/>
              <a:t>Mid-Atlantic Ridge </a:t>
            </a:r>
            <a:r>
              <a:rPr lang="en-GB" sz="1100" dirty="0"/>
              <a:t>tectonic plate boundary, which separates the Eurasian and the North American plates, forming a </a:t>
            </a:r>
            <a:r>
              <a:rPr lang="en-GB" sz="1100" b="1" dirty="0"/>
              <a:t>divergent </a:t>
            </a:r>
            <a:r>
              <a:rPr lang="en-GB" sz="1100" dirty="0"/>
              <a:t>(constructive) </a:t>
            </a:r>
            <a:r>
              <a:rPr lang="en-GB" sz="1100" b="1" dirty="0"/>
              <a:t>plate margin </a:t>
            </a:r>
            <a:r>
              <a:rPr lang="en-GB" sz="1100" dirty="0"/>
              <a:t>(see figure 1). The ridge, an underwater mountain chain, extends about 16,000 km along the north-south axis of the Atlantic Ocean. Molten magma from beneath the Earth´s crust constantly wells up, cools, and is pushed away from the ridge´s flanks, widening the gap between the continents in the process. </a:t>
            </a:r>
          </a:p>
          <a:p>
            <a:pPr marL="0" indent="0">
              <a:buNone/>
            </a:pPr>
            <a:r>
              <a:rPr lang="en-GB" sz="1100" dirty="0"/>
              <a:t>Iceland formed by the coincidence of the spreading boundary of the North American and Eurasian plates and a hotspot or </a:t>
            </a:r>
            <a:r>
              <a:rPr lang="en-GB" sz="1100" b="1" dirty="0"/>
              <a:t>mantle plume </a:t>
            </a:r>
            <a:r>
              <a:rPr lang="en-GB" sz="1100" dirty="0"/>
              <a:t>- an upsurge of abnormally hot rock in the Earth´s mantle. As the plates moved apart, excessive eruptions of lava constructed volcanoes and filled </a:t>
            </a:r>
            <a:r>
              <a:rPr lang="en-GB" sz="1100" b="1" dirty="0"/>
              <a:t>rift valleys</a:t>
            </a:r>
            <a:r>
              <a:rPr lang="en-GB" sz="1100" dirty="0"/>
              <a:t>. Subsequent movement rifted these later lava fields, causing long, linear valleys bounded by parallel faults. The divergence of the ridge started in the north about 150 million years ago and 90 million years ago in the south. These movements continue today, accompanied by earthquakes, reactivation of old volcanoes, and the formation of new ones. </a:t>
            </a:r>
          </a:p>
          <a:p>
            <a:pPr marL="0" indent="0">
              <a:buNone/>
            </a:pPr>
            <a:endParaRPr lang="en-GB" sz="1100" dirty="0"/>
          </a:p>
        </p:txBody>
      </p:sp>
      <p:sp>
        <p:nvSpPr>
          <p:cNvPr id="6" name="TextBox 5">
            <a:extLst>
              <a:ext uri="{FF2B5EF4-FFF2-40B4-BE49-F238E27FC236}">
                <a16:creationId xmlns:a16="http://schemas.microsoft.com/office/drawing/2014/main" id="{CD5A0F70-8C0C-3E4C-9998-07AC6F1EDE11}"/>
              </a:ext>
            </a:extLst>
          </p:cNvPr>
          <p:cNvSpPr txBox="1"/>
          <p:nvPr/>
        </p:nvSpPr>
        <p:spPr>
          <a:xfrm>
            <a:off x="331694" y="4778188"/>
            <a:ext cx="197224" cy="307777"/>
          </a:xfrm>
          <a:prstGeom prst="rect">
            <a:avLst/>
          </a:prstGeom>
          <a:noFill/>
        </p:spPr>
        <p:txBody>
          <a:bodyPr wrap="square" rtlCol="0">
            <a:spAutoFit/>
          </a:bodyPr>
          <a:lstStyle/>
          <a:p>
            <a:r>
              <a:rPr lang="en-GB" sz="1400" dirty="0">
                <a:solidFill>
                  <a:schemeClr val="bg2">
                    <a:lumMod val="75000"/>
                  </a:schemeClr>
                </a:solidFill>
              </a:rPr>
              <a:t>1</a:t>
            </a:r>
            <a:endParaRPr lang="en-GB" dirty="0">
              <a:solidFill>
                <a:schemeClr val="bg2">
                  <a:lumMod val="75000"/>
                </a:schemeClr>
              </a:solidFill>
            </a:endParaRPr>
          </a:p>
        </p:txBody>
      </p:sp>
      <p:sp>
        <p:nvSpPr>
          <p:cNvPr id="7" name="TextBox 6">
            <a:extLst>
              <a:ext uri="{FF2B5EF4-FFF2-40B4-BE49-F238E27FC236}">
                <a16:creationId xmlns:a16="http://schemas.microsoft.com/office/drawing/2014/main" id="{2210F272-8DDC-C348-838B-541DC0DCB203}"/>
              </a:ext>
            </a:extLst>
          </p:cNvPr>
          <p:cNvSpPr txBox="1"/>
          <p:nvPr/>
        </p:nvSpPr>
        <p:spPr>
          <a:xfrm>
            <a:off x="349624" y="6535270"/>
            <a:ext cx="197224" cy="307777"/>
          </a:xfrm>
          <a:prstGeom prst="rect">
            <a:avLst/>
          </a:prstGeom>
          <a:noFill/>
        </p:spPr>
        <p:txBody>
          <a:bodyPr wrap="square" rtlCol="0">
            <a:spAutoFit/>
          </a:bodyPr>
          <a:lstStyle/>
          <a:p>
            <a:r>
              <a:rPr lang="en-GB" sz="1400" dirty="0">
                <a:solidFill>
                  <a:schemeClr val="bg2">
                    <a:lumMod val="75000"/>
                  </a:schemeClr>
                </a:solidFill>
              </a:rPr>
              <a:t>2</a:t>
            </a:r>
            <a:endParaRPr lang="en-GB" dirty="0">
              <a:solidFill>
                <a:schemeClr val="bg2">
                  <a:lumMod val="75000"/>
                </a:schemeClr>
              </a:solidFill>
            </a:endParaRPr>
          </a:p>
        </p:txBody>
      </p:sp>
      <p:sp>
        <p:nvSpPr>
          <p:cNvPr id="8" name="TextBox 7">
            <a:extLst>
              <a:ext uri="{FF2B5EF4-FFF2-40B4-BE49-F238E27FC236}">
                <a16:creationId xmlns:a16="http://schemas.microsoft.com/office/drawing/2014/main" id="{C6F220D2-15DC-1D40-9B3D-466775D73604}"/>
              </a:ext>
            </a:extLst>
          </p:cNvPr>
          <p:cNvSpPr txBox="1"/>
          <p:nvPr/>
        </p:nvSpPr>
        <p:spPr>
          <a:xfrm>
            <a:off x="367553" y="9054353"/>
            <a:ext cx="197224" cy="307777"/>
          </a:xfrm>
          <a:prstGeom prst="rect">
            <a:avLst/>
          </a:prstGeom>
          <a:noFill/>
        </p:spPr>
        <p:txBody>
          <a:bodyPr wrap="square" rtlCol="0">
            <a:spAutoFit/>
          </a:bodyPr>
          <a:lstStyle/>
          <a:p>
            <a:r>
              <a:rPr lang="en-GB" sz="1400" dirty="0">
                <a:solidFill>
                  <a:schemeClr val="bg2">
                    <a:lumMod val="75000"/>
                  </a:schemeClr>
                </a:solidFill>
              </a:rPr>
              <a:t>3</a:t>
            </a:r>
            <a:endParaRPr lang="en-GB" dirty="0">
              <a:solidFill>
                <a:schemeClr val="bg2">
                  <a:lumMod val="75000"/>
                </a:schemeClr>
              </a:solidFill>
            </a:endParaRPr>
          </a:p>
        </p:txBody>
      </p:sp>
      <p:sp>
        <p:nvSpPr>
          <p:cNvPr id="9" name="TextBox 8">
            <a:extLst>
              <a:ext uri="{FF2B5EF4-FFF2-40B4-BE49-F238E27FC236}">
                <a16:creationId xmlns:a16="http://schemas.microsoft.com/office/drawing/2014/main" id="{BD6078FB-3B83-2B47-BC04-27BEB4589EDD}"/>
              </a:ext>
            </a:extLst>
          </p:cNvPr>
          <p:cNvSpPr txBox="1"/>
          <p:nvPr/>
        </p:nvSpPr>
        <p:spPr>
          <a:xfrm>
            <a:off x="6293223" y="5477436"/>
            <a:ext cx="197224" cy="307777"/>
          </a:xfrm>
          <a:prstGeom prst="rect">
            <a:avLst/>
          </a:prstGeom>
          <a:noFill/>
        </p:spPr>
        <p:txBody>
          <a:bodyPr wrap="square" rtlCol="0">
            <a:spAutoFit/>
          </a:bodyPr>
          <a:lstStyle/>
          <a:p>
            <a:r>
              <a:rPr lang="en-GB" sz="1400" dirty="0">
                <a:solidFill>
                  <a:schemeClr val="bg2">
                    <a:lumMod val="75000"/>
                  </a:schemeClr>
                </a:solidFill>
              </a:rPr>
              <a:t>4</a:t>
            </a:r>
            <a:endParaRPr lang="en-GB" dirty="0">
              <a:solidFill>
                <a:schemeClr val="bg2">
                  <a:lumMod val="75000"/>
                </a:schemeClr>
              </a:solidFill>
            </a:endParaRPr>
          </a:p>
        </p:txBody>
      </p:sp>
      <p:sp>
        <p:nvSpPr>
          <p:cNvPr id="10" name="TextBox 9">
            <a:extLst>
              <a:ext uri="{FF2B5EF4-FFF2-40B4-BE49-F238E27FC236}">
                <a16:creationId xmlns:a16="http://schemas.microsoft.com/office/drawing/2014/main" id="{7D112FCF-BB69-004B-84C4-36A0C11D69EF}"/>
              </a:ext>
            </a:extLst>
          </p:cNvPr>
          <p:cNvSpPr txBox="1"/>
          <p:nvPr/>
        </p:nvSpPr>
        <p:spPr>
          <a:xfrm>
            <a:off x="6302188" y="7395883"/>
            <a:ext cx="197224" cy="307777"/>
          </a:xfrm>
          <a:prstGeom prst="rect">
            <a:avLst/>
          </a:prstGeom>
          <a:noFill/>
        </p:spPr>
        <p:txBody>
          <a:bodyPr wrap="square" rtlCol="0">
            <a:spAutoFit/>
          </a:bodyPr>
          <a:lstStyle/>
          <a:p>
            <a:r>
              <a:rPr lang="en-GB" sz="1400" dirty="0">
                <a:solidFill>
                  <a:schemeClr val="bg2">
                    <a:lumMod val="75000"/>
                  </a:schemeClr>
                </a:solidFill>
              </a:rPr>
              <a:t>5</a:t>
            </a:r>
            <a:endParaRPr lang="en-GB" dirty="0">
              <a:solidFill>
                <a:schemeClr val="bg2">
                  <a:lumMod val="75000"/>
                </a:schemeClr>
              </a:solidFill>
            </a:endParaRPr>
          </a:p>
        </p:txBody>
      </p:sp>
      <p:sp>
        <p:nvSpPr>
          <p:cNvPr id="11" name="TextBox 10">
            <a:extLst>
              <a:ext uri="{FF2B5EF4-FFF2-40B4-BE49-F238E27FC236}">
                <a16:creationId xmlns:a16="http://schemas.microsoft.com/office/drawing/2014/main" id="{10C1444D-8042-F14B-A3F3-A1C51AC2A433}"/>
              </a:ext>
            </a:extLst>
          </p:cNvPr>
          <p:cNvSpPr txBox="1"/>
          <p:nvPr/>
        </p:nvSpPr>
        <p:spPr>
          <a:xfrm>
            <a:off x="6211997" y="305154"/>
            <a:ext cx="531704" cy="307777"/>
          </a:xfrm>
          <a:prstGeom prst="rect">
            <a:avLst/>
          </a:prstGeom>
          <a:noFill/>
        </p:spPr>
        <p:txBody>
          <a:bodyPr wrap="square" rtlCol="0">
            <a:spAutoFit/>
          </a:bodyPr>
          <a:lstStyle/>
          <a:p>
            <a:pPr algn="ctr"/>
            <a:r>
              <a:rPr lang="en-GB" sz="1400" dirty="0"/>
              <a:t>1</a:t>
            </a:r>
          </a:p>
        </p:txBody>
      </p:sp>
    </p:spTree>
    <p:extLst>
      <p:ext uri="{BB962C8B-B14F-4D97-AF65-F5344CB8AC3E}">
        <p14:creationId xmlns:p14="http://schemas.microsoft.com/office/powerpoint/2010/main" val="1427432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6E7075FF-1CA1-8C45-A515-CB4C2EAED12C}"/>
              </a:ext>
            </a:extLst>
          </p:cNvPr>
          <p:cNvSpPr/>
          <p:nvPr/>
        </p:nvSpPr>
        <p:spPr>
          <a:xfrm>
            <a:off x="221673" y="217789"/>
            <a:ext cx="6400800" cy="9480393"/>
          </a:xfrm>
          <a:custGeom>
            <a:avLst/>
            <a:gdLst>
              <a:gd name="connsiteX0" fmla="*/ 0 w 6400800"/>
              <a:gd name="connsiteY0" fmla="*/ 58631 h 9480393"/>
              <a:gd name="connsiteX1" fmla="*/ 58631 w 6400800"/>
              <a:gd name="connsiteY1" fmla="*/ 0 h 9480393"/>
              <a:gd name="connsiteX2" fmla="*/ 819637 w 6400800"/>
              <a:gd name="connsiteY2" fmla="*/ 0 h 9480393"/>
              <a:gd name="connsiteX3" fmla="*/ 1454973 w 6400800"/>
              <a:gd name="connsiteY3" fmla="*/ 0 h 9480393"/>
              <a:gd name="connsiteX4" fmla="*/ 2027473 w 6400800"/>
              <a:gd name="connsiteY4" fmla="*/ 0 h 9480393"/>
              <a:gd name="connsiteX5" fmla="*/ 2725644 w 6400800"/>
              <a:gd name="connsiteY5" fmla="*/ 0 h 9480393"/>
              <a:gd name="connsiteX6" fmla="*/ 3486650 w 6400800"/>
              <a:gd name="connsiteY6" fmla="*/ 0 h 9480393"/>
              <a:gd name="connsiteX7" fmla="*/ 4310492 w 6400800"/>
              <a:gd name="connsiteY7" fmla="*/ 0 h 9480393"/>
              <a:gd name="connsiteX8" fmla="*/ 5071498 w 6400800"/>
              <a:gd name="connsiteY8" fmla="*/ 0 h 9480393"/>
              <a:gd name="connsiteX9" fmla="*/ 6342169 w 6400800"/>
              <a:gd name="connsiteY9" fmla="*/ 0 h 9480393"/>
              <a:gd name="connsiteX10" fmla="*/ 6400800 w 6400800"/>
              <a:gd name="connsiteY10" fmla="*/ 58631 h 9480393"/>
              <a:gd name="connsiteX11" fmla="*/ 6400800 w 6400800"/>
              <a:gd name="connsiteY11" fmla="*/ 727426 h 9480393"/>
              <a:gd name="connsiteX12" fmla="*/ 6400800 w 6400800"/>
              <a:gd name="connsiteY12" fmla="*/ 1302590 h 9480393"/>
              <a:gd name="connsiteX13" fmla="*/ 6400800 w 6400800"/>
              <a:gd name="connsiteY13" fmla="*/ 1784122 h 9480393"/>
              <a:gd name="connsiteX14" fmla="*/ 6400800 w 6400800"/>
              <a:gd name="connsiteY14" fmla="*/ 2172023 h 9480393"/>
              <a:gd name="connsiteX15" fmla="*/ 6400800 w 6400800"/>
              <a:gd name="connsiteY15" fmla="*/ 2653556 h 9480393"/>
              <a:gd name="connsiteX16" fmla="*/ 6400800 w 6400800"/>
              <a:gd name="connsiteY16" fmla="*/ 3135088 h 9480393"/>
              <a:gd name="connsiteX17" fmla="*/ 6400800 w 6400800"/>
              <a:gd name="connsiteY17" fmla="*/ 3803883 h 9480393"/>
              <a:gd name="connsiteX18" fmla="*/ 6400800 w 6400800"/>
              <a:gd name="connsiteY18" fmla="*/ 4472678 h 9480393"/>
              <a:gd name="connsiteX19" fmla="*/ 6400800 w 6400800"/>
              <a:gd name="connsiteY19" fmla="*/ 5047842 h 9480393"/>
              <a:gd name="connsiteX20" fmla="*/ 6400800 w 6400800"/>
              <a:gd name="connsiteY20" fmla="*/ 5903900 h 9480393"/>
              <a:gd name="connsiteX21" fmla="*/ 6400800 w 6400800"/>
              <a:gd name="connsiteY21" fmla="*/ 6385432 h 9480393"/>
              <a:gd name="connsiteX22" fmla="*/ 6400800 w 6400800"/>
              <a:gd name="connsiteY22" fmla="*/ 7241490 h 9480393"/>
              <a:gd name="connsiteX23" fmla="*/ 6400800 w 6400800"/>
              <a:gd name="connsiteY23" fmla="*/ 7723023 h 9480393"/>
              <a:gd name="connsiteX24" fmla="*/ 6400800 w 6400800"/>
              <a:gd name="connsiteY24" fmla="*/ 8485449 h 9480393"/>
              <a:gd name="connsiteX25" fmla="*/ 6400800 w 6400800"/>
              <a:gd name="connsiteY25" fmla="*/ 9421762 h 9480393"/>
              <a:gd name="connsiteX26" fmla="*/ 6342169 w 6400800"/>
              <a:gd name="connsiteY26" fmla="*/ 9480393 h 9480393"/>
              <a:gd name="connsiteX27" fmla="*/ 5769669 w 6400800"/>
              <a:gd name="connsiteY27" fmla="*/ 9480393 h 9480393"/>
              <a:gd name="connsiteX28" fmla="*/ 5260004 w 6400800"/>
              <a:gd name="connsiteY28" fmla="*/ 9480393 h 9480393"/>
              <a:gd name="connsiteX29" fmla="*/ 4561833 w 6400800"/>
              <a:gd name="connsiteY29" fmla="*/ 9480393 h 9480393"/>
              <a:gd name="connsiteX30" fmla="*/ 3926498 w 6400800"/>
              <a:gd name="connsiteY30" fmla="*/ 9480393 h 9480393"/>
              <a:gd name="connsiteX31" fmla="*/ 3291162 w 6400800"/>
              <a:gd name="connsiteY31" fmla="*/ 9480393 h 9480393"/>
              <a:gd name="connsiteX32" fmla="*/ 2655827 w 6400800"/>
              <a:gd name="connsiteY32" fmla="*/ 9480393 h 9480393"/>
              <a:gd name="connsiteX33" fmla="*/ 2146162 w 6400800"/>
              <a:gd name="connsiteY33" fmla="*/ 9480393 h 9480393"/>
              <a:gd name="connsiteX34" fmla="*/ 1322320 w 6400800"/>
              <a:gd name="connsiteY34" fmla="*/ 9480393 h 9480393"/>
              <a:gd name="connsiteX35" fmla="*/ 58631 w 6400800"/>
              <a:gd name="connsiteY35" fmla="*/ 9480393 h 9480393"/>
              <a:gd name="connsiteX36" fmla="*/ 0 w 6400800"/>
              <a:gd name="connsiteY36" fmla="*/ 9421762 h 9480393"/>
              <a:gd name="connsiteX37" fmla="*/ 0 w 6400800"/>
              <a:gd name="connsiteY37" fmla="*/ 8659336 h 9480393"/>
              <a:gd name="connsiteX38" fmla="*/ 0 w 6400800"/>
              <a:gd name="connsiteY38" fmla="*/ 7896909 h 9480393"/>
              <a:gd name="connsiteX39" fmla="*/ 0 w 6400800"/>
              <a:gd name="connsiteY39" fmla="*/ 7321745 h 9480393"/>
              <a:gd name="connsiteX40" fmla="*/ 0 w 6400800"/>
              <a:gd name="connsiteY40" fmla="*/ 6840213 h 9480393"/>
              <a:gd name="connsiteX41" fmla="*/ 0 w 6400800"/>
              <a:gd name="connsiteY41" fmla="*/ 6358681 h 9480393"/>
              <a:gd name="connsiteX42" fmla="*/ 0 w 6400800"/>
              <a:gd name="connsiteY42" fmla="*/ 5596254 h 9480393"/>
              <a:gd name="connsiteX43" fmla="*/ 0 w 6400800"/>
              <a:gd name="connsiteY43" fmla="*/ 5208353 h 9480393"/>
              <a:gd name="connsiteX44" fmla="*/ 0 w 6400800"/>
              <a:gd name="connsiteY44" fmla="*/ 4633189 h 9480393"/>
              <a:gd name="connsiteX45" fmla="*/ 0 w 6400800"/>
              <a:gd name="connsiteY45" fmla="*/ 3964394 h 9480393"/>
              <a:gd name="connsiteX46" fmla="*/ 0 w 6400800"/>
              <a:gd name="connsiteY46" fmla="*/ 3482862 h 9480393"/>
              <a:gd name="connsiteX47" fmla="*/ 0 w 6400800"/>
              <a:gd name="connsiteY47" fmla="*/ 2626804 h 9480393"/>
              <a:gd name="connsiteX48" fmla="*/ 0 w 6400800"/>
              <a:gd name="connsiteY48" fmla="*/ 2238903 h 9480393"/>
              <a:gd name="connsiteX49" fmla="*/ 0 w 6400800"/>
              <a:gd name="connsiteY49" fmla="*/ 1851002 h 9480393"/>
              <a:gd name="connsiteX50" fmla="*/ 0 w 6400800"/>
              <a:gd name="connsiteY50" fmla="*/ 1275838 h 9480393"/>
              <a:gd name="connsiteX51" fmla="*/ 0 w 6400800"/>
              <a:gd name="connsiteY51" fmla="*/ 58631 h 9480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400800" h="9480393" fill="none" extrusionOk="0">
                <a:moveTo>
                  <a:pt x="0" y="58631"/>
                </a:moveTo>
                <a:cubicBezTo>
                  <a:pt x="1524" y="23878"/>
                  <a:pt x="27438" y="-935"/>
                  <a:pt x="58631" y="0"/>
                </a:cubicBezTo>
                <a:cubicBezTo>
                  <a:pt x="429530" y="24314"/>
                  <a:pt x="527591" y="36806"/>
                  <a:pt x="819637" y="0"/>
                </a:cubicBezTo>
                <a:cubicBezTo>
                  <a:pt x="1111683" y="-36806"/>
                  <a:pt x="1282539" y="-1923"/>
                  <a:pt x="1454973" y="0"/>
                </a:cubicBezTo>
                <a:cubicBezTo>
                  <a:pt x="1627407" y="1923"/>
                  <a:pt x="1825221" y="-19910"/>
                  <a:pt x="2027473" y="0"/>
                </a:cubicBezTo>
                <a:cubicBezTo>
                  <a:pt x="2229725" y="19910"/>
                  <a:pt x="2515552" y="-9947"/>
                  <a:pt x="2725644" y="0"/>
                </a:cubicBezTo>
                <a:cubicBezTo>
                  <a:pt x="2935736" y="9947"/>
                  <a:pt x="3323064" y="-18472"/>
                  <a:pt x="3486650" y="0"/>
                </a:cubicBezTo>
                <a:cubicBezTo>
                  <a:pt x="3650236" y="18472"/>
                  <a:pt x="4068792" y="29892"/>
                  <a:pt x="4310492" y="0"/>
                </a:cubicBezTo>
                <a:cubicBezTo>
                  <a:pt x="4552192" y="-29892"/>
                  <a:pt x="4693760" y="-16946"/>
                  <a:pt x="5071498" y="0"/>
                </a:cubicBezTo>
                <a:cubicBezTo>
                  <a:pt x="5449236" y="16946"/>
                  <a:pt x="5858248" y="-48833"/>
                  <a:pt x="6342169" y="0"/>
                </a:cubicBezTo>
                <a:cubicBezTo>
                  <a:pt x="6370591" y="-378"/>
                  <a:pt x="6395941" y="28379"/>
                  <a:pt x="6400800" y="58631"/>
                </a:cubicBezTo>
                <a:cubicBezTo>
                  <a:pt x="6428166" y="269475"/>
                  <a:pt x="6418085" y="402114"/>
                  <a:pt x="6400800" y="727426"/>
                </a:cubicBezTo>
                <a:cubicBezTo>
                  <a:pt x="6383515" y="1052739"/>
                  <a:pt x="6377465" y="1182004"/>
                  <a:pt x="6400800" y="1302590"/>
                </a:cubicBezTo>
                <a:cubicBezTo>
                  <a:pt x="6424135" y="1423176"/>
                  <a:pt x="6378724" y="1604612"/>
                  <a:pt x="6400800" y="1784122"/>
                </a:cubicBezTo>
                <a:cubicBezTo>
                  <a:pt x="6422876" y="1963632"/>
                  <a:pt x="6408725" y="2015891"/>
                  <a:pt x="6400800" y="2172023"/>
                </a:cubicBezTo>
                <a:cubicBezTo>
                  <a:pt x="6392875" y="2328155"/>
                  <a:pt x="6406596" y="2546936"/>
                  <a:pt x="6400800" y="2653556"/>
                </a:cubicBezTo>
                <a:cubicBezTo>
                  <a:pt x="6395004" y="2760176"/>
                  <a:pt x="6386786" y="2999559"/>
                  <a:pt x="6400800" y="3135088"/>
                </a:cubicBezTo>
                <a:cubicBezTo>
                  <a:pt x="6414814" y="3270617"/>
                  <a:pt x="6368512" y="3484809"/>
                  <a:pt x="6400800" y="3803883"/>
                </a:cubicBezTo>
                <a:cubicBezTo>
                  <a:pt x="6433088" y="4122958"/>
                  <a:pt x="6398898" y="4263914"/>
                  <a:pt x="6400800" y="4472678"/>
                </a:cubicBezTo>
                <a:cubicBezTo>
                  <a:pt x="6402702" y="4681442"/>
                  <a:pt x="6391280" y="4893707"/>
                  <a:pt x="6400800" y="5047842"/>
                </a:cubicBezTo>
                <a:cubicBezTo>
                  <a:pt x="6410320" y="5201977"/>
                  <a:pt x="6415741" y="5675994"/>
                  <a:pt x="6400800" y="5903900"/>
                </a:cubicBezTo>
                <a:cubicBezTo>
                  <a:pt x="6385859" y="6131806"/>
                  <a:pt x="6399392" y="6222521"/>
                  <a:pt x="6400800" y="6385432"/>
                </a:cubicBezTo>
                <a:cubicBezTo>
                  <a:pt x="6402208" y="6548343"/>
                  <a:pt x="6367883" y="6827974"/>
                  <a:pt x="6400800" y="7241490"/>
                </a:cubicBezTo>
                <a:cubicBezTo>
                  <a:pt x="6433717" y="7655006"/>
                  <a:pt x="6379837" y="7505327"/>
                  <a:pt x="6400800" y="7723023"/>
                </a:cubicBezTo>
                <a:cubicBezTo>
                  <a:pt x="6421763" y="7940719"/>
                  <a:pt x="6393572" y="8330403"/>
                  <a:pt x="6400800" y="8485449"/>
                </a:cubicBezTo>
                <a:cubicBezTo>
                  <a:pt x="6408028" y="8640495"/>
                  <a:pt x="6368967" y="9019103"/>
                  <a:pt x="6400800" y="9421762"/>
                </a:cubicBezTo>
                <a:cubicBezTo>
                  <a:pt x="6395583" y="9450597"/>
                  <a:pt x="6376700" y="9480568"/>
                  <a:pt x="6342169" y="9480393"/>
                </a:cubicBezTo>
                <a:cubicBezTo>
                  <a:pt x="6133051" y="9465883"/>
                  <a:pt x="5977974" y="9461924"/>
                  <a:pt x="5769669" y="9480393"/>
                </a:cubicBezTo>
                <a:cubicBezTo>
                  <a:pt x="5561364" y="9498862"/>
                  <a:pt x="5487653" y="9468204"/>
                  <a:pt x="5260004" y="9480393"/>
                </a:cubicBezTo>
                <a:cubicBezTo>
                  <a:pt x="5032355" y="9492582"/>
                  <a:pt x="4776274" y="9494381"/>
                  <a:pt x="4561833" y="9480393"/>
                </a:cubicBezTo>
                <a:cubicBezTo>
                  <a:pt x="4347392" y="9466405"/>
                  <a:pt x="4158922" y="9494164"/>
                  <a:pt x="3926498" y="9480393"/>
                </a:cubicBezTo>
                <a:cubicBezTo>
                  <a:pt x="3694075" y="9466622"/>
                  <a:pt x="3524208" y="9490253"/>
                  <a:pt x="3291162" y="9480393"/>
                </a:cubicBezTo>
                <a:cubicBezTo>
                  <a:pt x="3058116" y="9470533"/>
                  <a:pt x="2951114" y="9477171"/>
                  <a:pt x="2655827" y="9480393"/>
                </a:cubicBezTo>
                <a:cubicBezTo>
                  <a:pt x="2360541" y="9483615"/>
                  <a:pt x="2336518" y="9498056"/>
                  <a:pt x="2146162" y="9480393"/>
                </a:cubicBezTo>
                <a:cubicBezTo>
                  <a:pt x="1955806" y="9462730"/>
                  <a:pt x="1720282" y="9491146"/>
                  <a:pt x="1322320" y="9480393"/>
                </a:cubicBezTo>
                <a:cubicBezTo>
                  <a:pt x="924358" y="9469640"/>
                  <a:pt x="314690" y="9419693"/>
                  <a:pt x="58631" y="9480393"/>
                </a:cubicBezTo>
                <a:cubicBezTo>
                  <a:pt x="22681" y="9479538"/>
                  <a:pt x="-239" y="9447628"/>
                  <a:pt x="0" y="9421762"/>
                </a:cubicBezTo>
                <a:cubicBezTo>
                  <a:pt x="32777" y="9076677"/>
                  <a:pt x="32697" y="8825567"/>
                  <a:pt x="0" y="8659336"/>
                </a:cubicBezTo>
                <a:cubicBezTo>
                  <a:pt x="-32697" y="8493105"/>
                  <a:pt x="-34301" y="8132886"/>
                  <a:pt x="0" y="7896909"/>
                </a:cubicBezTo>
                <a:cubicBezTo>
                  <a:pt x="34301" y="7660932"/>
                  <a:pt x="18531" y="7448587"/>
                  <a:pt x="0" y="7321745"/>
                </a:cubicBezTo>
                <a:cubicBezTo>
                  <a:pt x="-18531" y="7194903"/>
                  <a:pt x="-11920" y="7076174"/>
                  <a:pt x="0" y="6840213"/>
                </a:cubicBezTo>
                <a:cubicBezTo>
                  <a:pt x="11920" y="6604252"/>
                  <a:pt x="-1740" y="6554469"/>
                  <a:pt x="0" y="6358681"/>
                </a:cubicBezTo>
                <a:cubicBezTo>
                  <a:pt x="1740" y="6162893"/>
                  <a:pt x="10975" y="5760601"/>
                  <a:pt x="0" y="5596254"/>
                </a:cubicBezTo>
                <a:cubicBezTo>
                  <a:pt x="-10975" y="5431907"/>
                  <a:pt x="14387" y="5313988"/>
                  <a:pt x="0" y="5208353"/>
                </a:cubicBezTo>
                <a:cubicBezTo>
                  <a:pt x="-14387" y="5102718"/>
                  <a:pt x="-1118" y="4902839"/>
                  <a:pt x="0" y="4633189"/>
                </a:cubicBezTo>
                <a:cubicBezTo>
                  <a:pt x="1118" y="4363539"/>
                  <a:pt x="31934" y="4125981"/>
                  <a:pt x="0" y="3964394"/>
                </a:cubicBezTo>
                <a:cubicBezTo>
                  <a:pt x="-31934" y="3802807"/>
                  <a:pt x="-22469" y="3650707"/>
                  <a:pt x="0" y="3482862"/>
                </a:cubicBezTo>
                <a:cubicBezTo>
                  <a:pt x="22469" y="3315017"/>
                  <a:pt x="27150" y="2814910"/>
                  <a:pt x="0" y="2626804"/>
                </a:cubicBezTo>
                <a:cubicBezTo>
                  <a:pt x="-27150" y="2438698"/>
                  <a:pt x="-11705" y="2429575"/>
                  <a:pt x="0" y="2238903"/>
                </a:cubicBezTo>
                <a:cubicBezTo>
                  <a:pt x="11705" y="2048231"/>
                  <a:pt x="12247" y="1929828"/>
                  <a:pt x="0" y="1851002"/>
                </a:cubicBezTo>
                <a:cubicBezTo>
                  <a:pt x="-12247" y="1772176"/>
                  <a:pt x="22693" y="1430313"/>
                  <a:pt x="0" y="1275838"/>
                </a:cubicBezTo>
                <a:cubicBezTo>
                  <a:pt x="-22693" y="1121363"/>
                  <a:pt x="3893" y="654057"/>
                  <a:pt x="0" y="58631"/>
                </a:cubicBezTo>
                <a:close/>
              </a:path>
              <a:path w="6400800" h="9480393" stroke="0" extrusionOk="0">
                <a:moveTo>
                  <a:pt x="0" y="58631"/>
                </a:moveTo>
                <a:cubicBezTo>
                  <a:pt x="-6371" y="22320"/>
                  <a:pt x="22929" y="1246"/>
                  <a:pt x="58631" y="0"/>
                </a:cubicBezTo>
                <a:cubicBezTo>
                  <a:pt x="225469" y="31412"/>
                  <a:pt x="503572" y="-23310"/>
                  <a:pt x="882473" y="0"/>
                </a:cubicBezTo>
                <a:cubicBezTo>
                  <a:pt x="1261374" y="23310"/>
                  <a:pt x="1357245" y="-3637"/>
                  <a:pt x="1517808" y="0"/>
                </a:cubicBezTo>
                <a:cubicBezTo>
                  <a:pt x="1678371" y="3637"/>
                  <a:pt x="1845309" y="-2185"/>
                  <a:pt x="2090308" y="0"/>
                </a:cubicBezTo>
                <a:cubicBezTo>
                  <a:pt x="2335307" y="2185"/>
                  <a:pt x="2545420" y="-28670"/>
                  <a:pt x="2851315" y="0"/>
                </a:cubicBezTo>
                <a:cubicBezTo>
                  <a:pt x="3157210" y="28670"/>
                  <a:pt x="3275735" y="-10402"/>
                  <a:pt x="3486650" y="0"/>
                </a:cubicBezTo>
                <a:cubicBezTo>
                  <a:pt x="3697565" y="10402"/>
                  <a:pt x="4118275" y="-21620"/>
                  <a:pt x="4310492" y="0"/>
                </a:cubicBezTo>
                <a:cubicBezTo>
                  <a:pt x="4502709" y="21620"/>
                  <a:pt x="4605006" y="24370"/>
                  <a:pt x="4882992" y="0"/>
                </a:cubicBezTo>
                <a:cubicBezTo>
                  <a:pt x="5160978" y="-24370"/>
                  <a:pt x="5345483" y="-15121"/>
                  <a:pt x="5706833" y="0"/>
                </a:cubicBezTo>
                <a:cubicBezTo>
                  <a:pt x="6068183" y="15121"/>
                  <a:pt x="6076173" y="12753"/>
                  <a:pt x="6342169" y="0"/>
                </a:cubicBezTo>
                <a:cubicBezTo>
                  <a:pt x="6369132" y="-310"/>
                  <a:pt x="6403572" y="18649"/>
                  <a:pt x="6400800" y="58631"/>
                </a:cubicBezTo>
                <a:cubicBezTo>
                  <a:pt x="6405849" y="369405"/>
                  <a:pt x="6407705" y="664684"/>
                  <a:pt x="6400800" y="821057"/>
                </a:cubicBezTo>
                <a:cubicBezTo>
                  <a:pt x="6393895" y="977430"/>
                  <a:pt x="6423190" y="1485037"/>
                  <a:pt x="6400800" y="1677115"/>
                </a:cubicBezTo>
                <a:cubicBezTo>
                  <a:pt x="6378410" y="1869193"/>
                  <a:pt x="6381960" y="2323890"/>
                  <a:pt x="6400800" y="2533173"/>
                </a:cubicBezTo>
                <a:cubicBezTo>
                  <a:pt x="6419640" y="2742456"/>
                  <a:pt x="6417325" y="2822605"/>
                  <a:pt x="6400800" y="3014705"/>
                </a:cubicBezTo>
                <a:cubicBezTo>
                  <a:pt x="6384275" y="3206805"/>
                  <a:pt x="6374637" y="3540895"/>
                  <a:pt x="6400800" y="3683500"/>
                </a:cubicBezTo>
                <a:cubicBezTo>
                  <a:pt x="6426963" y="3826105"/>
                  <a:pt x="6427289" y="4366145"/>
                  <a:pt x="6400800" y="4539558"/>
                </a:cubicBezTo>
                <a:cubicBezTo>
                  <a:pt x="6374311" y="4712971"/>
                  <a:pt x="6392748" y="5061948"/>
                  <a:pt x="6400800" y="5208353"/>
                </a:cubicBezTo>
                <a:cubicBezTo>
                  <a:pt x="6408852" y="5354759"/>
                  <a:pt x="6397214" y="5494422"/>
                  <a:pt x="6400800" y="5596254"/>
                </a:cubicBezTo>
                <a:cubicBezTo>
                  <a:pt x="6404386" y="5698086"/>
                  <a:pt x="6395102" y="5939017"/>
                  <a:pt x="6400800" y="6077787"/>
                </a:cubicBezTo>
                <a:cubicBezTo>
                  <a:pt x="6406498" y="6216557"/>
                  <a:pt x="6428875" y="6588116"/>
                  <a:pt x="6400800" y="6933844"/>
                </a:cubicBezTo>
                <a:cubicBezTo>
                  <a:pt x="6372725" y="7279572"/>
                  <a:pt x="6375114" y="7296341"/>
                  <a:pt x="6400800" y="7602639"/>
                </a:cubicBezTo>
                <a:cubicBezTo>
                  <a:pt x="6426486" y="7908938"/>
                  <a:pt x="6405103" y="7940791"/>
                  <a:pt x="6400800" y="8084172"/>
                </a:cubicBezTo>
                <a:cubicBezTo>
                  <a:pt x="6396497" y="8227553"/>
                  <a:pt x="6400835" y="8420043"/>
                  <a:pt x="6400800" y="8752967"/>
                </a:cubicBezTo>
                <a:cubicBezTo>
                  <a:pt x="6400765" y="9085891"/>
                  <a:pt x="6384556" y="9219094"/>
                  <a:pt x="6400800" y="9421762"/>
                </a:cubicBezTo>
                <a:cubicBezTo>
                  <a:pt x="6402183" y="9449889"/>
                  <a:pt x="6377875" y="9483988"/>
                  <a:pt x="6342169" y="9480393"/>
                </a:cubicBezTo>
                <a:cubicBezTo>
                  <a:pt x="5978130" y="9469257"/>
                  <a:pt x="5883865" y="9516424"/>
                  <a:pt x="5518327" y="9480393"/>
                </a:cubicBezTo>
                <a:cubicBezTo>
                  <a:pt x="5152789" y="9444362"/>
                  <a:pt x="4921177" y="9453398"/>
                  <a:pt x="4757321" y="9480393"/>
                </a:cubicBezTo>
                <a:cubicBezTo>
                  <a:pt x="4593465" y="9507388"/>
                  <a:pt x="4420215" y="9466950"/>
                  <a:pt x="4184821" y="9480393"/>
                </a:cubicBezTo>
                <a:cubicBezTo>
                  <a:pt x="3949427" y="9493836"/>
                  <a:pt x="3712029" y="9504149"/>
                  <a:pt x="3423815" y="9480393"/>
                </a:cubicBezTo>
                <a:cubicBezTo>
                  <a:pt x="3135601" y="9456637"/>
                  <a:pt x="3065601" y="9481966"/>
                  <a:pt x="2914150" y="9480393"/>
                </a:cubicBezTo>
                <a:cubicBezTo>
                  <a:pt x="2762700" y="9478820"/>
                  <a:pt x="2519723" y="9458311"/>
                  <a:pt x="2153144" y="9480393"/>
                </a:cubicBezTo>
                <a:cubicBezTo>
                  <a:pt x="1786565" y="9502475"/>
                  <a:pt x="1823131" y="9453390"/>
                  <a:pt x="1580644" y="9480393"/>
                </a:cubicBezTo>
                <a:cubicBezTo>
                  <a:pt x="1338157" y="9507396"/>
                  <a:pt x="1290747" y="9458944"/>
                  <a:pt x="1070979" y="9480393"/>
                </a:cubicBezTo>
                <a:cubicBezTo>
                  <a:pt x="851212" y="9501842"/>
                  <a:pt x="464010" y="9434185"/>
                  <a:pt x="58631" y="9480393"/>
                </a:cubicBezTo>
                <a:cubicBezTo>
                  <a:pt x="24805" y="9485799"/>
                  <a:pt x="1785" y="9454655"/>
                  <a:pt x="0" y="9421762"/>
                </a:cubicBezTo>
                <a:cubicBezTo>
                  <a:pt x="-20302" y="9238786"/>
                  <a:pt x="21886" y="8834953"/>
                  <a:pt x="0" y="8659336"/>
                </a:cubicBezTo>
                <a:cubicBezTo>
                  <a:pt x="-21886" y="8483719"/>
                  <a:pt x="-20921" y="8355394"/>
                  <a:pt x="0" y="8177803"/>
                </a:cubicBezTo>
                <a:cubicBezTo>
                  <a:pt x="20921" y="8000212"/>
                  <a:pt x="-6233" y="7826140"/>
                  <a:pt x="0" y="7602639"/>
                </a:cubicBezTo>
                <a:cubicBezTo>
                  <a:pt x="6233" y="7379138"/>
                  <a:pt x="16371" y="7080952"/>
                  <a:pt x="0" y="6933844"/>
                </a:cubicBezTo>
                <a:cubicBezTo>
                  <a:pt x="-16371" y="6786736"/>
                  <a:pt x="-11660" y="6604747"/>
                  <a:pt x="0" y="6452312"/>
                </a:cubicBezTo>
                <a:cubicBezTo>
                  <a:pt x="11660" y="6299877"/>
                  <a:pt x="-33391" y="6005441"/>
                  <a:pt x="0" y="5596254"/>
                </a:cubicBezTo>
                <a:cubicBezTo>
                  <a:pt x="33391" y="5187067"/>
                  <a:pt x="3900" y="5116113"/>
                  <a:pt x="0" y="4927459"/>
                </a:cubicBezTo>
                <a:cubicBezTo>
                  <a:pt x="-3900" y="4738806"/>
                  <a:pt x="6026" y="4322142"/>
                  <a:pt x="0" y="4071401"/>
                </a:cubicBezTo>
                <a:cubicBezTo>
                  <a:pt x="-6026" y="3820660"/>
                  <a:pt x="-19344" y="3485277"/>
                  <a:pt x="0" y="3308975"/>
                </a:cubicBezTo>
                <a:cubicBezTo>
                  <a:pt x="19344" y="3132673"/>
                  <a:pt x="10310" y="2964099"/>
                  <a:pt x="0" y="2733811"/>
                </a:cubicBezTo>
                <a:cubicBezTo>
                  <a:pt x="-10310" y="2503523"/>
                  <a:pt x="-12703" y="2333956"/>
                  <a:pt x="0" y="1971385"/>
                </a:cubicBezTo>
                <a:cubicBezTo>
                  <a:pt x="12703" y="1608814"/>
                  <a:pt x="12963" y="1669969"/>
                  <a:pt x="0" y="1489852"/>
                </a:cubicBezTo>
                <a:cubicBezTo>
                  <a:pt x="-12963" y="1309735"/>
                  <a:pt x="-14299" y="1065085"/>
                  <a:pt x="0" y="821057"/>
                </a:cubicBezTo>
                <a:cubicBezTo>
                  <a:pt x="14299" y="577029"/>
                  <a:pt x="8671" y="281877"/>
                  <a:pt x="0" y="58631"/>
                </a:cubicBezTo>
                <a:close/>
              </a:path>
            </a:pathLst>
          </a:custGeom>
          <a:solidFill>
            <a:schemeClr val="bg1"/>
          </a:solidFill>
          <a:ln>
            <a:solidFill>
              <a:schemeClr val="tx1"/>
            </a:solidFill>
            <a:extLst>
              <a:ext uri="{C807C97D-BFC1-408E-A445-0C87EB9F89A2}">
                <ask:lineSketchStyleProps xmlns:ask="http://schemas.microsoft.com/office/drawing/2018/sketchyshapes" xmln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D597F27F-54D7-1848-87A9-662A2E81D010}"/>
              </a:ext>
            </a:extLst>
          </p:cNvPr>
          <p:cNvSpPr txBox="1"/>
          <p:nvPr/>
        </p:nvSpPr>
        <p:spPr>
          <a:xfrm>
            <a:off x="340659" y="349623"/>
            <a:ext cx="6104965" cy="3616375"/>
          </a:xfrm>
          <a:prstGeom prst="rect">
            <a:avLst/>
          </a:prstGeom>
          <a:noFill/>
        </p:spPr>
        <p:txBody>
          <a:bodyPr wrap="square" rtlCol="0">
            <a:spAutoFit/>
          </a:bodyPr>
          <a:lstStyle/>
          <a:p>
            <a:r>
              <a:rPr lang="en-GB" sz="3200" b="1" dirty="0">
                <a:solidFill>
                  <a:srgbClr val="92A000"/>
                </a:solidFill>
                <a:latin typeface="Amatic SC" pitchFamily="2" charset="-79"/>
                <a:cs typeface="Amatic SC" pitchFamily="2" charset="-79"/>
              </a:rPr>
              <a:t>Glossary</a:t>
            </a:r>
          </a:p>
          <a:p>
            <a:endParaRPr lang="en-GB" sz="1100" dirty="0"/>
          </a:p>
          <a:p>
            <a:r>
              <a:rPr lang="en-GB" sz="1100" b="1" dirty="0"/>
              <a:t>Rift valley </a:t>
            </a:r>
            <a:r>
              <a:rPr lang="en-GB" sz="1100" dirty="0"/>
              <a:t>- A steep-sided valley formed by the downward displacement of a block of the earth's surface between nearly parallel faults or fault systems.</a:t>
            </a:r>
          </a:p>
          <a:p>
            <a:r>
              <a:rPr lang="en-GB" sz="1100" b="1" dirty="0"/>
              <a:t/>
            </a:r>
            <a:br>
              <a:rPr lang="en-GB" sz="1100" b="1" dirty="0"/>
            </a:br>
            <a:r>
              <a:rPr lang="en-GB" sz="1100" b="1" dirty="0"/>
              <a:t>Stratovolcano </a:t>
            </a:r>
            <a:r>
              <a:rPr lang="en-GB" sz="1100" dirty="0"/>
              <a:t>- steep conical volcano built up of many layers (strata) of hardened lava and tephra - also known as composite.</a:t>
            </a:r>
          </a:p>
          <a:p>
            <a:endParaRPr lang="en-GB" sz="1100" dirty="0"/>
          </a:p>
          <a:p>
            <a:r>
              <a:rPr lang="en-GB" sz="1100" b="1" dirty="0"/>
              <a:t>Subduction</a:t>
            </a:r>
            <a:r>
              <a:rPr lang="en-GB" sz="1100" dirty="0"/>
              <a:t> - The sideways and downward movement of the edge of a plate of the earth's crust into the mantle beneath another plate.</a:t>
            </a:r>
          </a:p>
          <a:p>
            <a:endParaRPr lang="en-GB" sz="1100" b="1" dirty="0">
              <a:solidFill>
                <a:srgbClr val="92A000"/>
              </a:solidFill>
              <a:cs typeface="Amatic SC" pitchFamily="2" charset="-79"/>
            </a:endParaRPr>
          </a:p>
          <a:p>
            <a:r>
              <a:rPr lang="en-GB" sz="1100" b="1" dirty="0"/>
              <a:t>Tephra</a:t>
            </a:r>
            <a:r>
              <a:rPr lang="en-GB" sz="1100" dirty="0"/>
              <a:t> - fragmental material produced by a volcanic eruption.</a:t>
            </a:r>
          </a:p>
          <a:p>
            <a:endParaRPr lang="en-GB" sz="1100" b="1" dirty="0">
              <a:solidFill>
                <a:srgbClr val="92A000"/>
              </a:solidFill>
              <a:cs typeface="Amatic SC" pitchFamily="2" charset="-79"/>
            </a:endParaRPr>
          </a:p>
          <a:p>
            <a:r>
              <a:rPr lang="en-GB" sz="1100" b="1" dirty="0">
                <a:cs typeface="Amatic SC" pitchFamily="2" charset="-79"/>
              </a:rPr>
              <a:t>Vent – A hole or fissure in the ground from which lava and other volcanic products emerge.</a:t>
            </a:r>
          </a:p>
          <a:p>
            <a:endParaRPr lang="en-GB" sz="1100" b="1" dirty="0">
              <a:cs typeface="Amatic SC" pitchFamily="2" charset="-79"/>
            </a:endParaRPr>
          </a:p>
          <a:p>
            <a:r>
              <a:rPr lang="en-GB" sz="1100" b="1" dirty="0">
                <a:cs typeface="Amatic SC" pitchFamily="2" charset="-79"/>
              </a:rPr>
              <a:t>Viscous lava </a:t>
            </a:r>
            <a:r>
              <a:rPr lang="en-GB" sz="1100" dirty="0">
                <a:cs typeface="Amatic SC" pitchFamily="2" charset="-79"/>
              </a:rPr>
              <a:t>– Molten rock above the Earth’s surface with a high silica content that is thick.</a:t>
            </a:r>
          </a:p>
          <a:p>
            <a:r>
              <a:rPr lang="en-GB" sz="3200" b="1" dirty="0">
                <a:solidFill>
                  <a:srgbClr val="92A000"/>
                </a:solidFill>
                <a:latin typeface="Amatic SC" pitchFamily="2" charset="-79"/>
                <a:cs typeface="Amatic SC" pitchFamily="2" charset="-79"/>
              </a:rPr>
              <a:t> </a:t>
            </a:r>
            <a:endParaRPr lang="en-GB" sz="3200" dirty="0"/>
          </a:p>
        </p:txBody>
      </p:sp>
    </p:spTree>
    <p:extLst>
      <p:ext uri="{BB962C8B-B14F-4D97-AF65-F5344CB8AC3E}">
        <p14:creationId xmlns:p14="http://schemas.microsoft.com/office/powerpoint/2010/main" val="4282543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C94FF2BB-9258-3C4A-B809-39D8CCC98A29}"/>
              </a:ext>
            </a:extLst>
          </p:cNvPr>
          <p:cNvSpPr/>
          <p:nvPr/>
        </p:nvSpPr>
        <p:spPr>
          <a:xfrm>
            <a:off x="221673" y="217789"/>
            <a:ext cx="6400800" cy="9480393"/>
          </a:xfrm>
          <a:custGeom>
            <a:avLst/>
            <a:gdLst>
              <a:gd name="connsiteX0" fmla="*/ 0 w 6400800"/>
              <a:gd name="connsiteY0" fmla="*/ 58631 h 9480393"/>
              <a:gd name="connsiteX1" fmla="*/ 58631 w 6400800"/>
              <a:gd name="connsiteY1" fmla="*/ 0 h 9480393"/>
              <a:gd name="connsiteX2" fmla="*/ 819637 w 6400800"/>
              <a:gd name="connsiteY2" fmla="*/ 0 h 9480393"/>
              <a:gd name="connsiteX3" fmla="*/ 1454973 w 6400800"/>
              <a:gd name="connsiteY3" fmla="*/ 0 h 9480393"/>
              <a:gd name="connsiteX4" fmla="*/ 2027473 w 6400800"/>
              <a:gd name="connsiteY4" fmla="*/ 0 h 9480393"/>
              <a:gd name="connsiteX5" fmla="*/ 2725644 w 6400800"/>
              <a:gd name="connsiteY5" fmla="*/ 0 h 9480393"/>
              <a:gd name="connsiteX6" fmla="*/ 3486650 w 6400800"/>
              <a:gd name="connsiteY6" fmla="*/ 0 h 9480393"/>
              <a:gd name="connsiteX7" fmla="*/ 4310492 w 6400800"/>
              <a:gd name="connsiteY7" fmla="*/ 0 h 9480393"/>
              <a:gd name="connsiteX8" fmla="*/ 5071498 w 6400800"/>
              <a:gd name="connsiteY8" fmla="*/ 0 h 9480393"/>
              <a:gd name="connsiteX9" fmla="*/ 6342169 w 6400800"/>
              <a:gd name="connsiteY9" fmla="*/ 0 h 9480393"/>
              <a:gd name="connsiteX10" fmla="*/ 6400800 w 6400800"/>
              <a:gd name="connsiteY10" fmla="*/ 58631 h 9480393"/>
              <a:gd name="connsiteX11" fmla="*/ 6400800 w 6400800"/>
              <a:gd name="connsiteY11" fmla="*/ 727426 h 9480393"/>
              <a:gd name="connsiteX12" fmla="*/ 6400800 w 6400800"/>
              <a:gd name="connsiteY12" fmla="*/ 1302590 h 9480393"/>
              <a:gd name="connsiteX13" fmla="*/ 6400800 w 6400800"/>
              <a:gd name="connsiteY13" fmla="*/ 1784122 h 9480393"/>
              <a:gd name="connsiteX14" fmla="*/ 6400800 w 6400800"/>
              <a:gd name="connsiteY14" fmla="*/ 2172023 h 9480393"/>
              <a:gd name="connsiteX15" fmla="*/ 6400800 w 6400800"/>
              <a:gd name="connsiteY15" fmla="*/ 2653556 h 9480393"/>
              <a:gd name="connsiteX16" fmla="*/ 6400800 w 6400800"/>
              <a:gd name="connsiteY16" fmla="*/ 3135088 h 9480393"/>
              <a:gd name="connsiteX17" fmla="*/ 6400800 w 6400800"/>
              <a:gd name="connsiteY17" fmla="*/ 3803883 h 9480393"/>
              <a:gd name="connsiteX18" fmla="*/ 6400800 w 6400800"/>
              <a:gd name="connsiteY18" fmla="*/ 4472678 h 9480393"/>
              <a:gd name="connsiteX19" fmla="*/ 6400800 w 6400800"/>
              <a:gd name="connsiteY19" fmla="*/ 5047842 h 9480393"/>
              <a:gd name="connsiteX20" fmla="*/ 6400800 w 6400800"/>
              <a:gd name="connsiteY20" fmla="*/ 5903900 h 9480393"/>
              <a:gd name="connsiteX21" fmla="*/ 6400800 w 6400800"/>
              <a:gd name="connsiteY21" fmla="*/ 6385432 h 9480393"/>
              <a:gd name="connsiteX22" fmla="*/ 6400800 w 6400800"/>
              <a:gd name="connsiteY22" fmla="*/ 7241490 h 9480393"/>
              <a:gd name="connsiteX23" fmla="*/ 6400800 w 6400800"/>
              <a:gd name="connsiteY23" fmla="*/ 7723023 h 9480393"/>
              <a:gd name="connsiteX24" fmla="*/ 6400800 w 6400800"/>
              <a:gd name="connsiteY24" fmla="*/ 8485449 h 9480393"/>
              <a:gd name="connsiteX25" fmla="*/ 6400800 w 6400800"/>
              <a:gd name="connsiteY25" fmla="*/ 9421762 h 9480393"/>
              <a:gd name="connsiteX26" fmla="*/ 6342169 w 6400800"/>
              <a:gd name="connsiteY26" fmla="*/ 9480393 h 9480393"/>
              <a:gd name="connsiteX27" fmla="*/ 5769669 w 6400800"/>
              <a:gd name="connsiteY27" fmla="*/ 9480393 h 9480393"/>
              <a:gd name="connsiteX28" fmla="*/ 5260004 w 6400800"/>
              <a:gd name="connsiteY28" fmla="*/ 9480393 h 9480393"/>
              <a:gd name="connsiteX29" fmla="*/ 4561833 w 6400800"/>
              <a:gd name="connsiteY29" fmla="*/ 9480393 h 9480393"/>
              <a:gd name="connsiteX30" fmla="*/ 3926498 w 6400800"/>
              <a:gd name="connsiteY30" fmla="*/ 9480393 h 9480393"/>
              <a:gd name="connsiteX31" fmla="*/ 3291162 w 6400800"/>
              <a:gd name="connsiteY31" fmla="*/ 9480393 h 9480393"/>
              <a:gd name="connsiteX32" fmla="*/ 2655827 w 6400800"/>
              <a:gd name="connsiteY32" fmla="*/ 9480393 h 9480393"/>
              <a:gd name="connsiteX33" fmla="*/ 2146162 w 6400800"/>
              <a:gd name="connsiteY33" fmla="*/ 9480393 h 9480393"/>
              <a:gd name="connsiteX34" fmla="*/ 1322320 w 6400800"/>
              <a:gd name="connsiteY34" fmla="*/ 9480393 h 9480393"/>
              <a:gd name="connsiteX35" fmla="*/ 58631 w 6400800"/>
              <a:gd name="connsiteY35" fmla="*/ 9480393 h 9480393"/>
              <a:gd name="connsiteX36" fmla="*/ 0 w 6400800"/>
              <a:gd name="connsiteY36" fmla="*/ 9421762 h 9480393"/>
              <a:gd name="connsiteX37" fmla="*/ 0 w 6400800"/>
              <a:gd name="connsiteY37" fmla="*/ 8659336 h 9480393"/>
              <a:gd name="connsiteX38" fmla="*/ 0 w 6400800"/>
              <a:gd name="connsiteY38" fmla="*/ 7896909 h 9480393"/>
              <a:gd name="connsiteX39" fmla="*/ 0 w 6400800"/>
              <a:gd name="connsiteY39" fmla="*/ 7321745 h 9480393"/>
              <a:gd name="connsiteX40" fmla="*/ 0 w 6400800"/>
              <a:gd name="connsiteY40" fmla="*/ 6840213 h 9480393"/>
              <a:gd name="connsiteX41" fmla="*/ 0 w 6400800"/>
              <a:gd name="connsiteY41" fmla="*/ 6358681 h 9480393"/>
              <a:gd name="connsiteX42" fmla="*/ 0 w 6400800"/>
              <a:gd name="connsiteY42" fmla="*/ 5596254 h 9480393"/>
              <a:gd name="connsiteX43" fmla="*/ 0 w 6400800"/>
              <a:gd name="connsiteY43" fmla="*/ 5208353 h 9480393"/>
              <a:gd name="connsiteX44" fmla="*/ 0 w 6400800"/>
              <a:gd name="connsiteY44" fmla="*/ 4633189 h 9480393"/>
              <a:gd name="connsiteX45" fmla="*/ 0 w 6400800"/>
              <a:gd name="connsiteY45" fmla="*/ 3964394 h 9480393"/>
              <a:gd name="connsiteX46" fmla="*/ 0 w 6400800"/>
              <a:gd name="connsiteY46" fmla="*/ 3482862 h 9480393"/>
              <a:gd name="connsiteX47" fmla="*/ 0 w 6400800"/>
              <a:gd name="connsiteY47" fmla="*/ 2626804 h 9480393"/>
              <a:gd name="connsiteX48" fmla="*/ 0 w 6400800"/>
              <a:gd name="connsiteY48" fmla="*/ 2238903 h 9480393"/>
              <a:gd name="connsiteX49" fmla="*/ 0 w 6400800"/>
              <a:gd name="connsiteY49" fmla="*/ 1851002 h 9480393"/>
              <a:gd name="connsiteX50" fmla="*/ 0 w 6400800"/>
              <a:gd name="connsiteY50" fmla="*/ 1275838 h 9480393"/>
              <a:gd name="connsiteX51" fmla="*/ 0 w 6400800"/>
              <a:gd name="connsiteY51" fmla="*/ 58631 h 9480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400800" h="9480393" fill="none" extrusionOk="0">
                <a:moveTo>
                  <a:pt x="0" y="58631"/>
                </a:moveTo>
                <a:cubicBezTo>
                  <a:pt x="1524" y="23878"/>
                  <a:pt x="27438" y="-935"/>
                  <a:pt x="58631" y="0"/>
                </a:cubicBezTo>
                <a:cubicBezTo>
                  <a:pt x="429530" y="24314"/>
                  <a:pt x="527591" y="36806"/>
                  <a:pt x="819637" y="0"/>
                </a:cubicBezTo>
                <a:cubicBezTo>
                  <a:pt x="1111683" y="-36806"/>
                  <a:pt x="1282539" y="-1923"/>
                  <a:pt x="1454973" y="0"/>
                </a:cubicBezTo>
                <a:cubicBezTo>
                  <a:pt x="1627407" y="1923"/>
                  <a:pt x="1825221" y="-19910"/>
                  <a:pt x="2027473" y="0"/>
                </a:cubicBezTo>
                <a:cubicBezTo>
                  <a:pt x="2229725" y="19910"/>
                  <a:pt x="2515552" y="-9947"/>
                  <a:pt x="2725644" y="0"/>
                </a:cubicBezTo>
                <a:cubicBezTo>
                  <a:pt x="2935736" y="9947"/>
                  <a:pt x="3323064" y="-18472"/>
                  <a:pt x="3486650" y="0"/>
                </a:cubicBezTo>
                <a:cubicBezTo>
                  <a:pt x="3650236" y="18472"/>
                  <a:pt x="4068792" y="29892"/>
                  <a:pt x="4310492" y="0"/>
                </a:cubicBezTo>
                <a:cubicBezTo>
                  <a:pt x="4552192" y="-29892"/>
                  <a:pt x="4693760" y="-16946"/>
                  <a:pt x="5071498" y="0"/>
                </a:cubicBezTo>
                <a:cubicBezTo>
                  <a:pt x="5449236" y="16946"/>
                  <a:pt x="5858248" y="-48833"/>
                  <a:pt x="6342169" y="0"/>
                </a:cubicBezTo>
                <a:cubicBezTo>
                  <a:pt x="6370591" y="-378"/>
                  <a:pt x="6395941" y="28379"/>
                  <a:pt x="6400800" y="58631"/>
                </a:cubicBezTo>
                <a:cubicBezTo>
                  <a:pt x="6428166" y="269475"/>
                  <a:pt x="6418085" y="402114"/>
                  <a:pt x="6400800" y="727426"/>
                </a:cubicBezTo>
                <a:cubicBezTo>
                  <a:pt x="6383515" y="1052739"/>
                  <a:pt x="6377465" y="1182004"/>
                  <a:pt x="6400800" y="1302590"/>
                </a:cubicBezTo>
                <a:cubicBezTo>
                  <a:pt x="6424135" y="1423176"/>
                  <a:pt x="6378724" y="1604612"/>
                  <a:pt x="6400800" y="1784122"/>
                </a:cubicBezTo>
                <a:cubicBezTo>
                  <a:pt x="6422876" y="1963632"/>
                  <a:pt x="6408725" y="2015891"/>
                  <a:pt x="6400800" y="2172023"/>
                </a:cubicBezTo>
                <a:cubicBezTo>
                  <a:pt x="6392875" y="2328155"/>
                  <a:pt x="6406596" y="2546936"/>
                  <a:pt x="6400800" y="2653556"/>
                </a:cubicBezTo>
                <a:cubicBezTo>
                  <a:pt x="6395004" y="2760176"/>
                  <a:pt x="6386786" y="2999559"/>
                  <a:pt x="6400800" y="3135088"/>
                </a:cubicBezTo>
                <a:cubicBezTo>
                  <a:pt x="6414814" y="3270617"/>
                  <a:pt x="6368512" y="3484809"/>
                  <a:pt x="6400800" y="3803883"/>
                </a:cubicBezTo>
                <a:cubicBezTo>
                  <a:pt x="6433088" y="4122958"/>
                  <a:pt x="6398898" y="4263914"/>
                  <a:pt x="6400800" y="4472678"/>
                </a:cubicBezTo>
                <a:cubicBezTo>
                  <a:pt x="6402702" y="4681442"/>
                  <a:pt x="6391280" y="4893707"/>
                  <a:pt x="6400800" y="5047842"/>
                </a:cubicBezTo>
                <a:cubicBezTo>
                  <a:pt x="6410320" y="5201977"/>
                  <a:pt x="6415741" y="5675994"/>
                  <a:pt x="6400800" y="5903900"/>
                </a:cubicBezTo>
                <a:cubicBezTo>
                  <a:pt x="6385859" y="6131806"/>
                  <a:pt x="6399392" y="6222521"/>
                  <a:pt x="6400800" y="6385432"/>
                </a:cubicBezTo>
                <a:cubicBezTo>
                  <a:pt x="6402208" y="6548343"/>
                  <a:pt x="6367883" y="6827974"/>
                  <a:pt x="6400800" y="7241490"/>
                </a:cubicBezTo>
                <a:cubicBezTo>
                  <a:pt x="6433717" y="7655006"/>
                  <a:pt x="6379837" y="7505327"/>
                  <a:pt x="6400800" y="7723023"/>
                </a:cubicBezTo>
                <a:cubicBezTo>
                  <a:pt x="6421763" y="7940719"/>
                  <a:pt x="6393572" y="8330403"/>
                  <a:pt x="6400800" y="8485449"/>
                </a:cubicBezTo>
                <a:cubicBezTo>
                  <a:pt x="6408028" y="8640495"/>
                  <a:pt x="6368967" y="9019103"/>
                  <a:pt x="6400800" y="9421762"/>
                </a:cubicBezTo>
                <a:cubicBezTo>
                  <a:pt x="6395583" y="9450597"/>
                  <a:pt x="6376700" y="9480568"/>
                  <a:pt x="6342169" y="9480393"/>
                </a:cubicBezTo>
                <a:cubicBezTo>
                  <a:pt x="6133051" y="9465883"/>
                  <a:pt x="5977974" y="9461924"/>
                  <a:pt x="5769669" y="9480393"/>
                </a:cubicBezTo>
                <a:cubicBezTo>
                  <a:pt x="5561364" y="9498862"/>
                  <a:pt x="5487653" y="9468204"/>
                  <a:pt x="5260004" y="9480393"/>
                </a:cubicBezTo>
                <a:cubicBezTo>
                  <a:pt x="5032355" y="9492582"/>
                  <a:pt x="4776274" y="9494381"/>
                  <a:pt x="4561833" y="9480393"/>
                </a:cubicBezTo>
                <a:cubicBezTo>
                  <a:pt x="4347392" y="9466405"/>
                  <a:pt x="4158922" y="9494164"/>
                  <a:pt x="3926498" y="9480393"/>
                </a:cubicBezTo>
                <a:cubicBezTo>
                  <a:pt x="3694075" y="9466622"/>
                  <a:pt x="3524208" y="9490253"/>
                  <a:pt x="3291162" y="9480393"/>
                </a:cubicBezTo>
                <a:cubicBezTo>
                  <a:pt x="3058116" y="9470533"/>
                  <a:pt x="2951114" y="9477171"/>
                  <a:pt x="2655827" y="9480393"/>
                </a:cubicBezTo>
                <a:cubicBezTo>
                  <a:pt x="2360541" y="9483615"/>
                  <a:pt x="2336518" y="9498056"/>
                  <a:pt x="2146162" y="9480393"/>
                </a:cubicBezTo>
                <a:cubicBezTo>
                  <a:pt x="1955806" y="9462730"/>
                  <a:pt x="1720282" y="9491146"/>
                  <a:pt x="1322320" y="9480393"/>
                </a:cubicBezTo>
                <a:cubicBezTo>
                  <a:pt x="924358" y="9469640"/>
                  <a:pt x="314690" y="9419693"/>
                  <a:pt x="58631" y="9480393"/>
                </a:cubicBezTo>
                <a:cubicBezTo>
                  <a:pt x="22681" y="9479538"/>
                  <a:pt x="-239" y="9447628"/>
                  <a:pt x="0" y="9421762"/>
                </a:cubicBezTo>
                <a:cubicBezTo>
                  <a:pt x="32777" y="9076677"/>
                  <a:pt x="32697" y="8825567"/>
                  <a:pt x="0" y="8659336"/>
                </a:cubicBezTo>
                <a:cubicBezTo>
                  <a:pt x="-32697" y="8493105"/>
                  <a:pt x="-34301" y="8132886"/>
                  <a:pt x="0" y="7896909"/>
                </a:cubicBezTo>
                <a:cubicBezTo>
                  <a:pt x="34301" y="7660932"/>
                  <a:pt x="18531" y="7448587"/>
                  <a:pt x="0" y="7321745"/>
                </a:cubicBezTo>
                <a:cubicBezTo>
                  <a:pt x="-18531" y="7194903"/>
                  <a:pt x="-11920" y="7076174"/>
                  <a:pt x="0" y="6840213"/>
                </a:cubicBezTo>
                <a:cubicBezTo>
                  <a:pt x="11920" y="6604252"/>
                  <a:pt x="-1740" y="6554469"/>
                  <a:pt x="0" y="6358681"/>
                </a:cubicBezTo>
                <a:cubicBezTo>
                  <a:pt x="1740" y="6162893"/>
                  <a:pt x="10975" y="5760601"/>
                  <a:pt x="0" y="5596254"/>
                </a:cubicBezTo>
                <a:cubicBezTo>
                  <a:pt x="-10975" y="5431907"/>
                  <a:pt x="14387" y="5313988"/>
                  <a:pt x="0" y="5208353"/>
                </a:cubicBezTo>
                <a:cubicBezTo>
                  <a:pt x="-14387" y="5102718"/>
                  <a:pt x="-1118" y="4902839"/>
                  <a:pt x="0" y="4633189"/>
                </a:cubicBezTo>
                <a:cubicBezTo>
                  <a:pt x="1118" y="4363539"/>
                  <a:pt x="31934" y="4125981"/>
                  <a:pt x="0" y="3964394"/>
                </a:cubicBezTo>
                <a:cubicBezTo>
                  <a:pt x="-31934" y="3802807"/>
                  <a:pt x="-22469" y="3650707"/>
                  <a:pt x="0" y="3482862"/>
                </a:cubicBezTo>
                <a:cubicBezTo>
                  <a:pt x="22469" y="3315017"/>
                  <a:pt x="27150" y="2814910"/>
                  <a:pt x="0" y="2626804"/>
                </a:cubicBezTo>
                <a:cubicBezTo>
                  <a:pt x="-27150" y="2438698"/>
                  <a:pt x="-11705" y="2429575"/>
                  <a:pt x="0" y="2238903"/>
                </a:cubicBezTo>
                <a:cubicBezTo>
                  <a:pt x="11705" y="2048231"/>
                  <a:pt x="12247" y="1929828"/>
                  <a:pt x="0" y="1851002"/>
                </a:cubicBezTo>
                <a:cubicBezTo>
                  <a:pt x="-12247" y="1772176"/>
                  <a:pt x="22693" y="1430313"/>
                  <a:pt x="0" y="1275838"/>
                </a:cubicBezTo>
                <a:cubicBezTo>
                  <a:pt x="-22693" y="1121363"/>
                  <a:pt x="3893" y="654057"/>
                  <a:pt x="0" y="58631"/>
                </a:cubicBezTo>
                <a:close/>
              </a:path>
              <a:path w="6400800" h="9480393" stroke="0" extrusionOk="0">
                <a:moveTo>
                  <a:pt x="0" y="58631"/>
                </a:moveTo>
                <a:cubicBezTo>
                  <a:pt x="-6371" y="22320"/>
                  <a:pt x="22929" y="1246"/>
                  <a:pt x="58631" y="0"/>
                </a:cubicBezTo>
                <a:cubicBezTo>
                  <a:pt x="225469" y="31412"/>
                  <a:pt x="503572" y="-23310"/>
                  <a:pt x="882473" y="0"/>
                </a:cubicBezTo>
                <a:cubicBezTo>
                  <a:pt x="1261374" y="23310"/>
                  <a:pt x="1357245" y="-3637"/>
                  <a:pt x="1517808" y="0"/>
                </a:cubicBezTo>
                <a:cubicBezTo>
                  <a:pt x="1678371" y="3637"/>
                  <a:pt x="1845309" y="-2185"/>
                  <a:pt x="2090308" y="0"/>
                </a:cubicBezTo>
                <a:cubicBezTo>
                  <a:pt x="2335307" y="2185"/>
                  <a:pt x="2545420" y="-28670"/>
                  <a:pt x="2851315" y="0"/>
                </a:cubicBezTo>
                <a:cubicBezTo>
                  <a:pt x="3157210" y="28670"/>
                  <a:pt x="3275735" y="-10402"/>
                  <a:pt x="3486650" y="0"/>
                </a:cubicBezTo>
                <a:cubicBezTo>
                  <a:pt x="3697565" y="10402"/>
                  <a:pt x="4118275" y="-21620"/>
                  <a:pt x="4310492" y="0"/>
                </a:cubicBezTo>
                <a:cubicBezTo>
                  <a:pt x="4502709" y="21620"/>
                  <a:pt x="4605006" y="24370"/>
                  <a:pt x="4882992" y="0"/>
                </a:cubicBezTo>
                <a:cubicBezTo>
                  <a:pt x="5160978" y="-24370"/>
                  <a:pt x="5345483" y="-15121"/>
                  <a:pt x="5706833" y="0"/>
                </a:cubicBezTo>
                <a:cubicBezTo>
                  <a:pt x="6068183" y="15121"/>
                  <a:pt x="6076173" y="12753"/>
                  <a:pt x="6342169" y="0"/>
                </a:cubicBezTo>
                <a:cubicBezTo>
                  <a:pt x="6369132" y="-310"/>
                  <a:pt x="6403572" y="18649"/>
                  <a:pt x="6400800" y="58631"/>
                </a:cubicBezTo>
                <a:cubicBezTo>
                  <a:pt x="6405849" y="369405"/>
                  <a:pt x="6407705" y="664684"/>
                  <a:pt x="6400800" y="821057"/>
                </a:cubicBezTo>
                <a:cubicBezTo>
                  <a:pt x="6393895" y="977430"/>
                  <a:pt x="6423190" y="1485037"/>
                  <a:pt x="6400800" y="1677115"/>
                </a:cubicBezTo>
                <a:cubicBezTo>
                  <a:pt x="6378410" y="1869193"/>
                  <a:pt x="6381960" y="2323890"/>
                  <a:pt x="6400800" y="2533173"/>
                </a:cubicBezTo>
                <a:cubicBezTo>
                  <a:pt x="6419640" y="2742456"/>
                  <a:pt x="6417325" y="2822605"/>
                  <a:pt x="6400800" y="3014705"/>
                </a:cubicBezTo>
                <a:cubicBezTo>
                  <a:pt x="6384275" y="3206805"/>
                  <a:pt x="6374637" y="3540895"/>
                  <a:pt x="6400800" y="3683500"/>
                </a:cubicBezTo>
                <a:cubicBezTo>
                  <a:pt x="6426963" y="3826105"/>
                  <a:pt x="6427289" y="4366145"/>
                  <a:pt x="6400800" y="4539558"/>
                </a:cubicBezTo>
                <a:cubicBezTo>
                  <a:pt x="6374311" y="4712971"/>
                  <a:pt x="6392748" y="5061948"/>
                  <a:pt x="6400800" y="5208353"/>
                </a:cubicBezTo>
                <a:cubicBezTo>
                  <a:pt x="6408852" y="5354759"/>
                  <a:pt x="6397214" y="5494422"/>
                  <a:pt x="6400800" y="5596254"/>
                </a:cubicBezTo>
                <a:cubicBezTo>
                  <a:pt x="6404386" y="5698086"/>
                  <a:pt x="6395102" y="5939017"/>
                  <a:pt x="6400800" y="6077787"/>
                </a:cubicBezTo>
                <a:cubicBezTo>
                  <a:pt x="6406498" y="6216557"/>
                  <a:pt x="6428875" y="6588116"/>
                  <a:pt x="6400800" y="6933844"/>
                </a:cubicBezTo>
                <a:cubicBezTo>
                  <a:pt x="6372725" y="7279572"/>
                  <a:pt x="6375114" y="7296341"/>
                  <a:pt x="6400800" y="7602639"/>
                </a:cubicBezTo>
                <a:cubicBezTo>
                  <a:pt x="6426486" y="7908938"/>
                  <a:pt x="6405103" y="7940791"/>
                  <a:pt x="6400800" y="8084172"/>
                </a:cubicBezTo>
                <a:cubicBezTo>
                  <a:pt x="6396497" y="8227553"/>
                  <a:pt x="6400835" y="8420043"/>
                  <a:pt x="6400800" y="8752967"/>
                </a:cubicBezTo>
                <a:cubicBezTo>
                  <a:pt x="6400765" y="9085891"/>
                  <a:pt x="6384556" y="9219094"/>
                  <a:pt x="6400800" y="9421762"/>
                </a:cubicBezTo>
                <a:cubicBezTo>
                  <a:pt x="6402183" y="9449889"/>
                  <a:pt x="6377875" y="9483988"/>
                  <a:pt x="6342169" y="9480393"/>
                </a:cubicBezTo>
                <a:cubicBezTo>
                  <a:pt x="5978130" y="9469257"/>
                  <a:pt x="5883865" y="9516424"/>
                  <a:pt x="5518327" y="9480393"/>
                </a:cubicBezTo>
                <a:cubicBezTo>
                  <a:pt x="5152789" y="9444362"/>
                  <a:pt x="4921177" y="9453398"/>
                  <a:pt x="4757321" y="9480393"/>
                </a:cubicBezTo>
                <a:cubicBezTo>
                  <a:pt x="4593465" y="9507388"/>
                  <a:pt x="4420215" y="9466950"/>
                  <a:pt x="4184821" y="9480393"/>
                </a:cubicBezTo>
                <a:cubicBezTo>
                  <a:pt x="3949427" y="9493836"/>
                  <a:pt x="3712029" y="9504149"/>
                  <a:pt x="3423815" y="9480393"/>
                </a:cubicBezTo>
                <a:cubicBezTo>
                  <a:pt x="3135601" y="9456637"/>
                  <a:pt x="3065601" y="9481966"/>
                  <a:pt x="2914150" y="9480393"/>
                </a:cubicBezTo>
                <a:cubicBezTo>
                  <a:pt x="2762700" y="9478820"/>
                  <a:pt x="2519723" y="9458311"/>
                  <a:pt x="2153144" y="9480393"/>
                </a:cubicBezTo>
                <a:cubicBezTo>
                  <a:pt x="1786565" y="9502475"/>
                  <a:pt x="1823131" y="9453390"/>
                  <a:pt x="1580644" y="9480393"/>
                </a:cubicBezTo>
                <a:cubicBezTo>
                  <a:pt x="1338157" y="9507396"/>
                  <a:pt x="1290747" y="9458944"/>
                  <a:pt x="1070979" y="9480393"/>
                </a:cubicBezTo>
                <a:cubicBezTo>
                  <a:pt x="851212" y="9501842"/>
                  <a:pt x="464010" y="9434185"/>
                  <a:pt x="58631" y="9480393"/>
                </a:cubicBezTo>
                <a:cubicBezTo>
                  <a:pt x="24805" y="9485799"/>
                  <a:pt x="1785" y="9454655"/>
                  <a:pt x="0" y="9421762"/>
                </a:cubicBezTo>
                <a:cubicBezTo>
                  <a:pt x="-20302" y="9238786"/>
                  <a:pt x="21886" y="8834953"/>
                  <a:pt x="0" y="8659336"/>
                </a:cubicBezTo>
                <a:cubicBezTo>
                  <a:pt x="-21886" y="8483719"/>
                  <a:pt x="-20921" y="8355394"/>
                  <a:pt x="0" y="8177803"/>
                </a:cubicBezTo>
                <a:cubicBezTo>
                  <a:pt x="20921" y="8000212"/>
                  <a:pt x="-6233" y="7826140"/>
                  <a:pt x="0" y="7602639"/>
                </a:cubicBezTo>
                <a:cubicBezTo>
                  <a:pt x="6233" y="7379138"/>
                  <a:pt x="16371" y="7080952"/>
                  <a:pt x="0" y="6933844"/>
                </a:cubicBezTo>
                <a:cubicBezTo>
                  <a:pt x="-16371" y="6786736"/>
                  <a:pt x="-11660" y="6604747"/>
                  <a:pt x="0" y="6452312"/>
                </a:cubicBezTo>
                <a:cubicBezTo>
                  <a:pt x="11660" y="6299877"/>
                  <a:pt x="-33391" y="6005441"/>
                  <a:pt x="0" y="5596254"/>
                </a:cubicBezTo>
                <a:cubicBezTo>
                  <a:pt x="33391" y="5187067"/>
                  <a:pt x="3900" y="5116113"/>
                  <a:pt x="0" y="4927459"/>
                </a:cubicBezTo>
                <a:cubicBezTo>
                  <a:pt x="-3900" y="4738806"/>
                  <a:pt x="6026" y="4322142"/>
                  <a:pt x="0" y="4071401"/>
                </a:cubicBezTo>
                <a:cubicBezTo>
                  <a:pt x="-6026" y="3820660"/>
                  <a:pt x="-19344" y="3485277"/>
                  <a:pt x="0" y="3308975"/>
                </a:cubicBezTo>
                <a:cubicBezTo>
                  <a:pt x="19344" y="3132673"/>
                  <a:pt x="10310" y="2964099"/>
                  <a:pt x="0" y="2733811"/>
                </a:cubicBezTo>
                <a:cubicBezTo>
                  <a:pt x="-10310" y="2503523"/>
                  <a:pt x="-12703" y="2333956"/>
                  <a:pt x="0" y="1971385"/>
                </a:cubicBezTo>
                <a:cubicBezTo>
                  <a:pt x="12703" y="1608814"/>
                  <a:pt x="12963" y="1669969"/>
                  <a:pt x="0" y="1489852"/>
                </a:cubicBezTo>
                <a:cubicBezTo>
                  <a:pt x="-12963" y="1309735"/>
                  <a:pt x="-14299" y="1065085"/>
                  <a:pt x="0" y="821057"/>
                </a:cubicBezTo>
                <a:cubicBezTo>
                  <a:pt x="14299" y="577029"/>
                  <a:pt x="8671" y="281877"/>
                  <a:pt x="0" y="58631"/>
                </a:cubicBezTo>
                <a:close/>
              </a:path>
            </a:pathLst>
          </a:custGeom>
          <a:solidFill>
            <a:schemeClr val="bg1"/>
          </a:solidFill>
          <a:ln>
            <a:solidFill>
              <a:schemeClr val="tx1"/>
            </a:solidFill>
            <a:extLst>
              <a:ext uri="{C807C97D-BFC1-408E-A445-0C87EB9F89A2}">
                <ask:lineSketchStyleProps xmlns:ask="http://schemas.microsoft.com/office/drawing/2018/sketchyshapes" xmln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3AC2FBD1-416F-7D4E-A4C4-5CC6121E0695}"/>
              </a:ext>
            </a:extLst>
          </p:cNvPr>
          <p:cNvSpPr>
            <a:spLocks noGrp="1"/>
          </p:cNvSpPr>
          <p:nvPr>
            <p:ph idx="1"/>
          </p:nvPr>
        </p:nvSpPr>
        <p:spPr>
          <a:xfrm>
            <a:off x="447601" y="3491345"/>
            <a:ext cx="5915025" cy="6026727"/>
          </a:xfrm>
        </p:spPr>
        <p:txBody>
          <a:bodyPr numCol="2" spcCol="108000">
            <a:noAutofit/>
          </a:bodyPr>
          <a:lstStyle/>
          <a:p>
            <a:pPr marL="0" indent="0">
              <a:buNone/>
            </a:pPr>
            <a:r>
              <a:rPr lang="en-GB" sz="1100" dirty="0"/>
              <a:t>Iceland is the largest island on the ridge because of the additional volcanism caused by the hotspot under the country, the Iceland plume. Eruptions occur about every 5-10 years and primarily consist of </a:t>
            </a:r>
            <a:r>
              <a:rPr lang="en-GB" sz="1100" b="1" dirty="0"/>
              <a:t>basaltic lava </a:t>
            </a:r>
            <a:r>
              <a:rPr lang="en-GB" sz="1100" dirty="0"/>
              <a:t>and </a:t>
            </a:r>
            <a:r>
              <a:rPr lang="en-GB" sz="1100" b="1" dirty="0"/>
              <a:t>tephra</a:t>
            </a:r>
            <a:r>
              <a:rPr lang="en-GB" sz="1100" dirty="0"/>
              <a:t>. The last major eruption on Iceland was in 2010.</a:t>
            </a:r>
            <a:endParaRPr lang="en-GB" sz="1100" b="1" dirty="0"/>
          </a:p>
          <a:p>
            <a:pPr marL="0" indent="0">
              <a:buNone/>
            </a:pPr>
            <a:r>
              <a:rPr lang="en-GB" sz="1100" b="1" dirty="0">
                <a:solidFill>
                  <a:srgbClr val="92A000"/>
                </a:solidFill>
              </a:rPr>
              <a:t>The eruption </a:t>
            </a:r>
            <a:r>
              <a:rPr lang="en-GB" sz="1100" b="1" dirty="0"/>
              <a:t/>
            </a:r>
            <a:br>
              <a:rPr lang="en-GB" sz="1100" b="1" dirty="0"/>
            </a:br>
            <a:r>
              <a:rPr lang="en-GB" sz="1100" dirty="0"/>
              <a:t>In the four weeks leading to the eruption, more than 50,000 earthquakes occurred on the Reykjanes Peninsula in Geldingadalur valley, close to Fagradalsfjall, a mountain 20 miles southwest of the capital Reykjavik. The earthquakes were a significant increase from the 1,000-3,000 registered each year since 2014. Several of these earthquakes exceeded magnitude 5. The tremors are caused by rising magma and tectonic movement. </a:t>
            </a:r>
          </a:p>
          <a:p>
            <a:pPr marL="0" indent="0">
              <a:buNone/>
            </a:pPr>
            <a:r>
              <a:rPr lang="en-GB" sz="1100" dirty="0"/>
              <a:t>On at 8.45 pm (local time) on Friday 19th March 2021, a </a:t>
            </a:r>
            <a:r>
              <a:rPr lang="en-GB" sz="1100" b="1" dirty="0"/>
              <a:t>fissure</a:t>
            </a:r>
            <a:r>
              <a:rPr lang="en-GB" sz="1100" dirty="0"/>
              <a:t> (crack in the Earth’s surface), approximately 200 m long, opened, releasing lava. Though considered minor, the eruption spewed more than 10 million square feet of lava, sometimes in fountains reaching heights of more </a:t>
            </a:r>
            <a:br>
              <a:rPr lang="en-GB" sz="1100" dirty="0"/>
            </a:br>
            <a:r>
              <a:rPr lang="en-GB" sz="1100" dirty="0"/>
              <a:t>than 90 m. Local people were alerted to the eruption when a series of small lava fountains turned the night sky red.</a:t>
            </a:r>
          </a:p>
          <a:p>
            <a:pPr marL="0" indent="0">
              <a:buNone/>
            </a:pPr>
            <a:r>
              <a:rPr lang="en-GB" sz="1100" dirty="0"/>
              <a:t>Meteorologists said the eruption was small. The area is uninhabited, so the eruption is not expected to present any danger. Following the initial eruption, lava was trapped within the Geldingadalur valley (which needed to fill with lava at least 25 to 30 metres thick before it pours out of the valley). However, the lava has now flowed beyond its boundaries. </a:t>
            </a:r>
          </a:p>
          <a:p>
            <a:pPr marL="0" indent="0">
              <a:buNone/>
            </a:pPr>
            <a:r>
              <a:rPr lang="en-GB" sz="1100" dirty="0"/>
              <a:t>The eruption is the first in the area, the Reykjanes Peninsula, in 781 years. It is the first</a:t>
            </a:r>
            <a:br>
              <a:rPr lang="en-GB" sz="1100" dirty="0"/>
            </a:br>
            <a:r>
              <a:rPr lang="en-GB" sz="1100" dirty="0"/>
              <a:t/>
            </a:r>
            <a:br>
              <a:rPr lang="en-GB" sz="1100" dirty="0"/>
            </a:br>
            <a:r>
              <a:rPr lang="en-GB" sz="1100" dirty="0"/>
              <a:t/>
            </a:r>
            <a:br>
              <a:rPr lang="en-GB" sz="1100" dirty="0"/>
            </a:br>
            <a:r>
              <a:rPr lang="en-GB" sz="1100" dirty="0"/>
              <a:t/>
            </a:r>
            <a:br>
              <a:rPr lang="en-GB" sz="1100" dirty="0"/>
            </a:br>
            <a:r>
              <a:rPr lang="en-GB" sz="1100" dirty="0"/>
              <a:t>time this particular volcano has erupted in about 6,000 years.</a:t>
            </a:r>
          </a:p>
          <a:p>
            <a:pPr marL="0" indent="0">
              <a:buNone/>
            </a:pPr>
            <a:r>
              <a:rPr lang="en-GB" sz="1100" dirty="0"/>
              <a:t>The initial eruption led to around 300,000 cubic metres (10.5 million cubic feet) of lava have poured out. However, experts deem the eruption to be relatively small and controlled.</a:t>
            </a:r>
          </a:p>
          <a:p>
            <a:pPr marL="0" indent="0">
              <a:buNone/>
            </a:pPr>
            <a:r>
              <a:rPr lang="en-GB" sz="1100" dirty="0"/>
              <a:t>Lava first poured out of a meandering fissure, however over the first weekend, the eruption focused its output on a single spot, building a steep, towering cauldron of freshly cooled rock. Smooth rivers of lava crept around blockier, rubble-like lava.</a:t>
            </a:r>
          </a:p>
          <a:p>
            <a:pPr marL="0" indent="0">
              <a:buNone/>
            </a:pPr>
            <a:r>
              <a:rPr lang="en-GB" sz="1100" dirty="0"/>
              <a:t>Vulcanologists describe the eruption as “</a:t>
            </a:r>
            <a:r>
              <a:rPr lang="en-GB" sz="1100" b="1" dirty="0"/>
              <a:t>effusive</a:t>
            </a:r>
            <a:r>
              <a:rPr lang="en-GB" sz="1100" dirty="0"/>
              <a:t>”. Lava flows out of the volcano onto the ground instead of being “explosive”, wherein magma, along with ash, is violently fragmented and rapidly expelled from a volcano.</a:t>
            </a:r>
          </a:p>
          <a:p>
            <a:pPr marL="0" indent="0">
              <a:buNone/>
            </a:pPr>
            <a:r>
              <a:rPr lang="en-GB" sz="1100" dirty="0"/>
              <a:t>Throughout the eruption, ejected molten lava has landed on the sides of the </a:t>
            </a:r>
            <a:r>
              <a:rPr lang="en-GB" sz="1100" b="1" dirty="0"/>
              <a:t>vent</a:t>
            </a:r>
            <a:r>
              <a:rPr lang="en-GB" sz="1100" dirty="0"/>
              <a:t> and solidified. Over time, this builds a cone around the vent. This is typical of effusive fissure eruptions of </a:t>
            </a:r>
            <a:r>
              <a:rPr lang="en-GB" sz="1100" b="1" dirty="0"/>
              <a:t>low viscosity</a:t>
            </a:r>
            <a:r>
              <a:rPr lang="en-GB" sz="1100" dirty="0"/>
              <a:t>, basaltic lava. The spatter cone is relatively weak and is susceptible to collapse. When this occurs, large volumes of lava flow rapidly out of the cone as unconfined lava. These events are unpredictable and can immediately change the direction and speed of a lava flow.</a:t>
            </a:r>
          </a:p>
          <a:p>
            <a:pPr marL="0" indent="0">
              <a:buNone/>
            </a:pPr>
            <a:r>
              <a:rPr lang="en-GB" sz="1100" dirty="0"/>
              <a:t>Scientists suggest the heightened volcanic activity represents a transition from a gradual opening of the Mid-Atlantic rift to a considerably more dramatic phase when both sides of the Reykjanes Peninsula rapidly separate. When a geologic rift quickly pulls the land apart like this, it creates a space, and magma rushes up to fill it in, causing Icelandic lava eruptions.</a:t>
            </a:r>
          </a:p>
          <a:p>
            <a:pPr marL="0" indent="0">
              <a:buNone/>
            </a:pPr>
            <a:r>
              <a:rPr lang="en-GB" sz="1100" dirty="0"/>
              <a:t/>
            </a:r>
            <a:br>
              <a:rPr lang="en-GB" sz="1100" dirty="0"/>
            </a:br>
            <a:endParaRPr lang="en-GB" sz="1100" dirty="0"/>
          </a:p>
        </p:txBody>
      </p:sp>
      <p:pic>
        <p:nvPicPr>
          <p:cNvPr id="8" name="Picture 7">
            <a:extLst>
              <a:ext uri="{FF2B5EF4-FFF2-40B4-BE49-F238E27FC236}">
                <a16:creationId xmlns:a16="http://schemas.microsoft.com/office/drawing/2014/main" id="{EC84F29D-52C8-C24A-BDB6-7E8F5E722B0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60218" y="422021"/>
            <a:ext cx="6096000" cy="2858079"/>
          </a:xfrm>
          <a:prstGeom prst="rect">
            <a:avLst/>
          </a:prstGeom>
        </p:spPr>
      </p:pic>
      <p:sp>
        <p:nvSpPr>
          <p:cNvPr id="9" name="TextBox 8">
            <a:extLst>
              <a:ext uri="{FF2B5EF4-FFF2-40B4-BE49-F238E27FC236}">
                <a16:creationId xmlns:a16="http://schemas.microsoft.com/office/drawing/2014/main" id="{8A6B5F58-51F9-834F-80BD-115B57FD8DD4}"/>
              </a:ext>
            </a:extLst>
          </p:cNvPr>
          <p:cNvSpPr txBox="1"/>
          <p:nvPr/>
        </p:nvSpPr>
        <p:spPr>
          <a:xfrm>
            <a:off x="457200" y="3131127"/>
            <a:ext cx="4779818" cy="276999"/>
          </a:xfrm>
          <a:prstGeom prst="rect">
            <a:avLst/>
          </a:prstGeom>
          <a:noFill/>
        </p:spPr>
        <p:txBody>
          <a:bodyPr wrap="square" rtlCol="0">
            <a:spAutoFit/>
          </a:bodyPr>
          <a:lstStyle/>
          <a:p>
            <a:r>
              <a:rPr lang="en-GB" sz="1200" dirty="0"/>
              <a:t>Figure 1 – A constructive plate boundary</a:t>
            </a:r>
          </a:p>
        </p:txBody>
      </p:sp>
      <p:sp>
        <p:nvSpPr>
          <p:cNvPr id="6" name="TextBox 5">
            <a:extLst>
              <a:ext uri="{FF2B5EF4-FFF2-40B4-BE49-F238E27FC236}">
                <a16:creationId xmlns:a16="http://schemas.microsoft.com/office/drawing/2014/main" id="{B9836AAE-0253-9849-BD2E-667B0866371A}"/>
              </a:ext>
            </a:extLst>
          </p:cNvPr>
          <p:cNvSpPr txBox="1"/>
          <p:nvPr/>
        </p:nvSpPr>
        <p:spPr>
          <a:xfrm>
            <a:off x="304799" y="3478306"/>
            <a:ext cx="197224" cy="307777"/>
          </a:xfrm>
          <a:prstGeom prst="rect">
            <a:avLst/>
          </a:prstGeom>
          <a:noFill/>
        </p:spPr>
        <p:txBody>
          <a:bodyPr wrap="square" rtlCol="0">
            <a:spAutoFit/>
          </a:bodyPr>
          <a:lstStyle/>
          <a:p>
            <a:r>
              <a:rPr lang="en-GB" sz="1400" dirty="0">
                <a:solidFill>
                  <a:schemeClr val="bg2">
                    <a:lumMod val="75000"/>
                  </a:schemeClr>
                </a:solidFill>
              </a:rPr>
              <a:t>6</a:t>
            </a:r>
            <a:endParaRPr lang="en-GB" dirty="0">
              <a:solidFill>
                <a:schemeClr val="bg2">
                  <a:lumMod val="75000"/>
                </a:schemeClr>
              </a:solidFill>
            </a:endParaRPr>
          </a:p>
        </p:txBody>
      </p:sp>
      <p:sp>
        <p:nvSpPr>
          <p:cNvPr id="7" name="TextBox 6">
            <a:extLst>
              <a:ext uri="{FF2B5EF4-FFF2-40B4-BE49-F238E27FC236}">
                <a16:creationId xmlns:a16="http://schemas.microsoft.com/office/drawing/2014/main" id="{468669CB-EFA7-D141-A385-0F1D56207C18}"/>
              </a:ext>
            </a:extLst>
          </p:cNvPr>
          <p:cNvSpPr txBox="1"/>
          <p:nvPr/>
        </p:nvSpPr>
        <p:spPr>
          <a:xfrm>
            <a:off x="304798" y="4634752"/>
            <a:ext cx="197224" cy="307777"/>
          </a:xfrm>
          <a:prstGeom prst="rect">
            <a:avLst/>
          </a:prstGeom>
          <a:noFill/>
        </p:spPr>
        <p:txBody>
          <a:bodyPr wrap="square" rtlCol="0">
            <a:spAutoFit/>
          </a:bodyPr>
          <a:lstStyle/>
          <a:p>
            <a:r>
              <a:rPr lang="en-GB" sz="1400" dirty="0">
                <a:solidFill>
                  <a:schemeClr val="bg2">
                    <a:lumMod val="75000"/>
                  </a:schemeClr>
                </a:solidFill>
              </a:rPr>
              <a:t>7</a:t>
            </a:r>
            <a:endParaRPr lang="en-GB" dirty="0">
              <a:solidFill>
                <a:schemeClr val="bg2">
                  <a:lumMod val="75000"/>
                </a:schemeClr>
              </a:solidFill>
            </a:endParaRPr>
          </a:p>
        </p:txBody>
      </p:sp>
      <p:sp>
        <p:nvSpPr>
          <p:cNvPr id="10" name="TextBox 9">
            <a:extLst>
              <a:ext uri="{FF2B5EF4-FFF2-40B4-BE49-F238E27FC236}">
                <a16:creationId xmlns:a16="http://schemas.microsoft.com/office/drawing/2014/main" id="{1C7EB238-EC18-7F45-AA0D-857424277052}"/>
              </a:ext>
            </a:extLst>
          </p:cNvPr>
          <p:cNvSpPr txBox="1"/>
          <p:nvPr/>
        </p:nvSpPr>
        <p:spPr>
          <a:xfrm>
            <a:off x="304798" y="6230470"/>
            <a:ext cx="197224" cy="307777"/>
          </a:xfrm>
          <a:prstGeom prst="rect">
            <a:avLst/>
          </a:prstGeom>
          <a:noFill/>
        </p:spPr>
        <p:txBody>
          <a:bodyPr wrap="square" rtlCol="0">
            <a:spAutoFit/>
          </a:bodyPr>
          <a:lstStyle/>
          <a:p>
            <a:r>
              <a:rPr lang="en-GB" sz="1400" dirty="0">
                <a:solidFill>
                  <a:schemeClr val="bg2">
                    <a:lumMod val="75000"/>
                  </a:schemeClr>
                </a:solidFill>
              </a:rPr>
              <a:t>8</a:t>
            </a:r>
            <a:endParaRPr lang="en-GB" dirty="0">
              <a:solidFill>
                <a:schemeClr val="bg2">
                  <a:lumMod val="75000"/>
                </a:schemeClr>
              </a:solidFill>
            </a:endParaRPr>
          </a:p>
        </p:txBody>
      </p:sp>
      <p:sp>
        <p:nvSpPr>
          <p:cNvPr id="11" name="TextBox 10">
            <a:extLst>
              <a:ext uri="{FF2B5EF4-FFF2-40B4-BE49-F238E27FC236}">
                <a16:creationId xmlns:a16="http://schemas.microsoft.com/office/drawing/2014/main" id="{0D668529-7025-F840-8DEF-EF129CF816D3}"/>
              </a:ext>
            </a:extLst>
          </p:cNvPr>
          <p:cNvSpPr txBox="1"/>
          <p:nvPr/>
        </p:nvSpPr>
        <p:spPr>
          <a:xfrm>
            <a:off x="313763" y="7691717"/>
            <a:ext cx="197224" cy="307777"/>
          </a:xfrm>
          <a:prstGeom prst="rect">
            <a:avLst/>
          </a:prstGeom>
          <a:noFill/>
        </p:spPr>
        <p:txBody>
          <a:bodyPr wrap="square" rtlCol="0">
            <a:spAutoFit/>
          </a:bodyPr>
          <a:lstStyle/>
          <a:p>
            <a:r>
              <a:rPr lang="en-GB" sz="1400" dirty="0">
                <a:solidFill>
                  <a:schemeClr val="bg2">
                    <a:lumMod val="75000"/>
                  </a:schemeClr>
                </a:solidFill>
              </a:rPr>
              <a:t>9</a:t>
            </a:r>
            <a:endParaRPr lang="en-GB" dirty="0">
              <a:solidFill>
                <a:schemeClr val="bg2">
                  <a:lumMod val="75000"/>
                </a:schemeClr>
              </a:solidFill>
            </a:endParaRPr>
          </a:p>
        </p:txBody>
      </p:sp>
      <p:sp>
        <p:nvSpPr>
          <p:cNvPr id="12" name="TextBox 11">
            <a:extLst>
              <a:ext uri="{FF2B5EF4-FFF2-40B4-BE49-F238E27FC236}">
                <a16:creationId xmlns:a16="http://schemas.microsoft.com/office/drawing/2014/main" id="{C97CF9E6-245F-7C41-93CA-458661A33C6D}"/>
              </a:ext>
            </a:extLst>
          </p:cNvPr>
          <p:cNvSpPr txBox="1"/>
          <p:nvPr/>
        </p:nvSpPr>
        <p:spPr>
          <a:xfrm>
            <a:off x="233082" y="9009529"/>
            <a:ext cx="421339" cy="307777"/>
          </a:xfrm>
          <a:prstGeom prst="rect">
            <a:avLst/>
          </a:prstGeom>
          <a:noFill/>
        </p:spPr>
        <p:txBody>
          <a:bodyPr wrap="square" rtlCol="0">
            <a:spAutoFit/>
          </a:bodyPr>
          <a:lstStyle/>
          <a:p>
            <a:r>
              <a:rPr lang="en-GB" sz="1400" dirty="0">
                <a:solidFill>
                  <a:schemeClr val="bg2">
                    <a:lumMod val="75000"/>
                  </a:schemeClr>
                </a:solidFill>
              </a:rPr>
              <a:t>10</a:t>
            </a:r>
            <a:endParaRPr lang="en-GB" dirty="0">
              <a:solidFill>
                <a:schemeClr val="bg2">
                  <a:lumMod val="75000"/>
                </a:schemeClr>
              </a:solidFill>
            </a:endParaRPr>
          </a:p>
        </p:txBody>
      </p:sp>
      <p:sp>
        <p:nvSpPr>
          <p:cNvPr id="13" name="TextBox 12">
            <a:extLst>
              <a:ext uri="{FF2B5EF4-FFF2-40B4-BE49-F238E27FC236}">
                <a16:creationId xmlns:a16="http://schemas.microsoft.com/office/drawing/2014/main" id="{A09278B6-2DE7-3146-8CB8-57CD2C6C782D}"/>
              </a:ext>
            </a:extLst>
          </p:cNvPr>
          <p:cNvSpPr txBox="1"/>
          <p:nvPr/>
        </p:nvSpPr>
        <p:spPr>
          <a:xfrm>
            <a:off x="6239436" y="3863787"/>
            <a:ext cx="421339" cy="307777"/>
          </a:xfrm>
          <a:prstGeom prst="rect">
            <a:avLst/>
          </a:prstGeom>
          <a:noFill/>
        </p:spPr>
        <p:txBody>
          <a:bodyPr wrap="square" rtlCol="0">
            <a:spAutoFit/>
          </a:bodyPr>
          <a:lstStyle/>
          <a:p>
            <a:r>
              <a:rPr lang="en-GB" sz="1400" dirty="0">
                <a:solidFill>
                  <a:schemeClr val="bg2">
                    <a:lumMod val="75000"/>
                  </a:schemeClr>
                </a:solidFill>
              </a:rPr>
              <a:t>11</a:t>
            </a:r>
            <a:endParaRPr lang="en-GB" dirty="0">
              <a:solidFill>
                <a:schemeClr val="bg2">
                  <a:lumMod val="75000"/>
                </a:schemeClr>
              </a:solidFill>
            </a:endParaRPr>
          </a:p>
        </p:txBody>
      </p:sp>
      <p:sp>
        <p:nvSpPr>
          <p:cNvPr id="14" name="TextBox 13">
            <a:extLst>
              <a:ext uri="{FF2B5EF4-FFF2-40B4-BE49-F238E27FC236}">
                <a16:creationId xmlns:a16="http://schemas.microsoft.com/office/drawing/2014/main" id="{B2CEDD3A-32D7-654A-BBAE-5C37D4546E29}"/>
              </a:ext>
            </a:extLst>
          </p:cNvPr>
          <p:cNvSpPr txBox="1"/>
          <p:nvPr/>
        </p:nvSpPr>
        <p:spPr>
          <a:xfrm>
            <a:off x="6239436" y="4580964"/>
            <a:ext cx="421339" cy="307777"/>
          </a:xfrm>
          <a:prstGeom prst="rect">
            <a:avLst/>
          </a:prstGeom>
          <a:noFill/>
        </p:spPr>
        <p:txBody>
          <a:bodyPr wrap="square" rtlCol="0">
            <a:spAutoFit/>
          </a:bodyPr>
          <a:lstStyle/>
          <a:p>
            <a:r>
              <a:rPr lang="en-GB" sz="1400" dirty="0">
                <a:solidFill>
                  <a:schemeClr val="bg2">
                    <a:lumMod val="75000"/>
                  </a:schemeClr>
                </a:solidFill>
              </a:rPr>
              <a:t>12</a:t>
            </a:r>
            <a:endParaRPr lang="en-GB" dirty="0">
              <a:solidFill>
                <a:schemeClr val="bg2">
                  <a:lumMod val="75000"/>
                </a:schemeClr>
              </a:solidFill>
            </a:endParaRPr>
          </a:p>
        </p:txBody>
      </p:sp>
      <p:sp>
        <p:nvSpPr>
          <p:cNvPr id="15" name="TextBox 14">
            <a:extLst>
              <a:ext uri="{FF2B5EF4-FFF2-40B4-BE49-F238E27FC236}">
                <a16:creationId xmlns:a16="http://schemas.microsoft.com/office/drawing/2014/main" id="{F521CF66-C6E5-CF49-914C-5B33DF810156}"/>
              </a:ext>
            </a:extLst>
          </p:cNvPr>
          <p:cNvSpPr txBox="1"/>
          <p:nvPr/>
        </p:nvSpPr>
        <p:spPr>
          <a:xfrm>
            <a:off x="6248401" y="5593976"/>
            <a:ext cx="421339" cy="307777"/>
          </a:xfrm>
          <a:prstGeom prst="rect">
            <a:avLst/>
          </a:prstGeom>
          <a:noFill/>
        </p:spPr>
        <p:txBody>
          <a:bodyPr wrap="square" rtlCol="0">
            <a:spAutoFit/>
          </a:bodyPr>
          <a:lstStyle/>
          <a:p>
            <a:r>
              <a:rPr lang="en-GB" sz="1400" dirty="0">
                <a:solidFill>
                  <a:schemeClr val="bg2">
                    <a:lumMod val="75000"/>
                  </a:schemeClr>
                </a:solidFill>
              </a:rPr>
              <a:t>13</a:t>
            </a:r>
            <a:endParaRPr lang="en-GB" dirty="0">
              <a:solidFill>
                <a:schemeClr val="bg2">
                  <a:lumMod val="75000"/>
                </a:schemeClr>
              </a:solidFill>
            </a:endParaRPr>
          </a:p>
        </p:txBody>
      </p:sp>
      <p:sp>
        <p:nvSpPr>
          <p:cNvPr id="16" name="TextBox 15">
            <a:extLst>
              <a:ext uri="{FF2B5EF4-FFF2-40B4-BE49-F238E27FC236}">
                <a16:creationId xmlns:a16="http://schemas.microsoft.com/office/drawing/2014/main" id="{C10FF539-8346-EC4F-9741-5C5ECD53B0A2}"/>
              </a:ext>
            </a:extLst>
          </p:cNvPr>
          <p:cNvSpPr txBox="1"/>
          <p:nvPr/>
        </p:nvSpPr>
        <p:spPr>
          <a:xfrm>
            <a:off x="6275295" y="6418728"/>
            <a:ext cx="421339" cy="307777"/>
          </a:xfrm>
          <a:prstGeom prst="rect">
            <a:avLst/>
          </a:prstGeom>
          <a:noFill/>
        </p:spPr>
        <p:txBody>
          <a:bodyPr wrap="square" rtlCol="0">
            <a:spAutoFit/>
          </a:bodyPr>
          <a:lstStyle/>
          <a:p>
            <a:r>
              <a:rPr lang="en-GB" sz="1400" dirty="0">
                <a:solidFill>
                  <a:schemeClr val="bg2">
                    <a:lumMod val="75000"/>
                  </a:schemeClr>
                </a:solidFill>
              </a:rPr>
              <a:t>14</a:t>
            </a:r>
            <a:endParaRPr lang="en-GB" dirty="0">
              <a:solidFill>
                <a:schemeClr val="bg2">
                  <a:lumMod val="75000"/>
                </a:schemeClr>
              </a:solidFill>
            </a:endParaRPr>
          </a:p>
        </p:txBody>
      </p:sp>
      <p:sp>
        <p:nvSpPr>
          <p:cNvPr id="17" name="TextBox 16">
            <a:extLst>
              <a:ext uri="{FF2B5EF4-FFF2-40B4-BE49-F238E27FC236}">
                <a16:creationId xmlns:a16="http://schemas.microsoft.com/office/drawing/2014/main" id="{6FFB2AB1-698E-2947-8947-138DAD9919ED}"/>
              </a:ext>
            </a:extLst>
          </p:cNvPr>
          <p:cNvSpPr txBox="1"/>
          <p:nvPr/>
        </p:nvSpPr>
        <p:spPr>
          <a:xfrm>
            <a:off x="6293224" y="8059269"/>
            <a:ext cx="421339" cy="307777"/>
          </a:xfrm>
          <a:prstGeom prst="rect">
            <a:avLst/>
          </a:prstGeom>
          <a:noFill/>
        </p:spPr>
        <p:txBody>
          <a:bodyPr wrap="square" rtlCol="0">
            <a:spAutoFit/>
          </a:bodyPr>
          <a:lstStyle/>
          <a:p>
            <a:r>
              <a:rPr lang="en-GB" sz="1400" dirty="0">
                <a:solidFill>
                  <a:schemeClr val="bg2">
                    <a:lumMod val="75000"/>
                  </a:schemeClr>
                </a:solidFill>
              </a:rPr>
              <a:t>15</a:t>
            </a:r>
            <a:endParaRPr lang="en-GB" dirty="0">
              <a:solidFill>
                <a:schemeClr val="bg2">
                  <a:lumMod val="75000"/>
                </a:schemeClr>
              </a:solidFill>
            </a:endParaRPr>
          </a:p>
        </p:txBody>
      </p:sp>
      <p:sp>
        <p:nvSpPr>
          <p:cNvPr id="18" name="TextBox 17">
            <a:extLst>
              <a:ext uri="{FF2B5EF4-FFF2-40B4-BE49-F238E27FC236}">
                <a16:creationId xmlns:a16="http://schemas.microsoft.com/office/drawing/2014/main" id="{0D359151-2E7E-F448-91E9-5626D4261D68}"/>
              </a:ext>
            </a:extLst>
          </p:cNvPr>
          <p:cNvSpPr txBox="1"/>
          <p:nvPr/>
        </p:nvSpPr>
        <p:spPr>
          <a:xfrm>
            <a:off x="6211997" y="305154"/>
            <a:ext cx="531704" cy="307777"/>
          </a:xfrm>
          <a:prstGeom prst="rect">
            <a:avLst/>
          </a:prstGeom>
          <a:noFill/>
        </p:spPr>
        <p:txBody>
          <a:bodyPr wrap="square" rtlCol="0">
            <a:spAutoFit/>
          </a:bodyPr>
          <a:lstStyle/>
          <a:p>
            <a:pPr algn="ctr"/>
            <a:r>
              <a:rPr lang="en-GB" sz="1400" dirty="0"/>
              <a:t>2</a:t>
            </a:r>
          </a:p>
        </p:txBody>
      </p:sp>
    </p:spTree>
    <p:extLst>
      <p:ext uri="{BB962C8B-B14F-4D97-AF65-F5344CB8AC3E}">
        <p14:creationId xmlns:p14="http://schemas.microsoft.com/office/powerpoint/2010/main" val="469588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6E7075FF-1CA1-8C45-A515-CB4C2EAED12C}"/>
              </a:ext>
            </a:extLst>
          </p:cNvPr>
          <p:cNvSpPr/>
          <p:nvPr/>
        </p:nvSpPr>
        <p:spPr>
          <a:xfrm>
            <a:off x="221673" y="217789"/>
            <a:ext cx="6400800" cy="9480393"/>
          </a:xfrm>
          <a:custGeom>
            <a:avLst/>
            <a:gdLst>
              <a:gd name="connsiteX0" fmla="*/ 0 w 6400800"/>
              <a:gd name="connsiteY0" fmla="*/ 58631 h 9480393"/>
              <a:gd name="connsiteX1" fmla="*/ 58631 w 6400800"/>
              <a:gd name="connsiteY1" fmla="*/ 0 h 9480393"/>
              <a:gd name="connsiteX2" fmla="*/ 819637 w 6400800"/>
              <a:gd name="connsiteY2" fmla="*/ 0 h 9480393"/>
              <a:gd name="connsiteX3" fmla="*/ 1454973 w 6400800"/>
              <a:gd name="connsiteY3" fmla="*/ 0 h 9480393"/>
              <a:gd name="connsiteX4" fmla="*/ 2027473 w 6400800"/>
              <a:gd name="connsiteY4" fmla="*/ 0 h 9480393"/>
              <a:gd name="connsiteX5" fmla="*/ 2725644 w 6400800"/>
              <a:gd name="connsiteY5" fmla="*/ 0 h 9480393"/>
              <a:gd name="connsiteX6" fmla="*/ 3486650 w 6400800"/>
              <a:gd name="connsiteY6" fmla="*/ 0 h 9480393"/>
              <a:gd name="connsiteX7" fmla="*/ 4310492 w 6400800"/>
              <a:gd name="connsiteY7" fmla="*/ 0 h 9480393"/>
              <a:gd name="connsiteX8" fmla="*/ 5071498 w 6400800"/>
              <a:gd name="connsiteY8" fmla="*/ 0 h 9480393"/>
              <a:gd name="connsiteX9" fmla="*/ 6342169 w 6400800"/>
              <a:gd name="connsiteY9" fmla="*/ 0 h 9480393"/>
              <a:gd name="connsiteX10" fmla="*/ 6400800 w 6400800"/>
              <a:gd name="connsiteY10" fmla="*/ 58631 h 9480393"/>
              <a:gd name="connsiteX11" fmla="*/ 6400800 w 6400800"/>
              <a:gd name="connsiteY11" fmla="*/ 727426 h 9480393"/>
              <a:gd name="connsiteX12" fmla="*/ 6400800 w 6400800"/>
              <a:gd name="connsiteY12" fmla="*/ 1302590 h 9480393"/>
              <a:gd name="connsiteX13" fmla="*/ 6400800 w 6400800"/>
              <a:gd name="connsiteY13" fmla="*/ 1784122 h 9480393"/>
              <a:gd name="connsiteX14" fmla="*/ 6400800 w 6400800"/>
              <a:gd name="connsiteY14" fmla="*/ 2172023 h 9480393"/>
              <a:gd name="connsiteX15" fmla="*/ 6400800 w 6400800"/>
              <a:gd name="connsiteY15" fmla="*/ 2653556 h 9480393"/>
              <a:gd name="connsiteX16" fmla="*/ 6400800 w 6400800"/>
              <a:gd name="connsiteY16" fmla="*/ 3135088 h 9480393"/>
              <a:gd name="connsiteX17" fmla="*/ 6400800 w 6400800"/>
              <a:gd name="connsiteY17" fmla="*/ 3803883 h 9480393"/>
              <a:gd name="connsiteX18" fmla="*/ 6400800 w 6400800"/>
              <a:gd name="connsiteY18" fmla="*/ 4472678 h 9480393"/>
              <a:gd name="connsiteX19" fmla="*/ 6400800 w 6400800"/>
              <a:gd name="connsiteY19" fmla="*/ 5047842 h 9480393"/>
              <a:gd name="connsiteX20" fmla="*/ 6400800 w 6400800"/>
              <a:gd name="connsiteY20" fmla="*/ 5903900 h 9480393"/>
              <a:gd name="connsiteX21" fmla="*/ 6400800 w 6400800"/>
              <a:gd name="connsiteY21" fmla="*/ 6385432 h 9480393"/>
              <a:gd name="connsiteX22" fmla="*/ 6400800 w 6400800"/>
              <a:gd name="connsiteY22" fmla="*/ 7241490 h 9480393"/>
              <a:gd name="connsiteX23" fmla="*/ 6400800 w 6400800"/>
              <a:gd name="connsiteY23" fmla="*/ 7723023 h 9480393"/>
              <a:gd name="connsiteX24" fmla="*/ 6400800 w 6400800"/>
              <a:gd name="connsiteY24" fmla="*/ 8485449 h 9480393"/>
              <a:gd name="connsiteX25" fmla="*/ 6400800 w 6400800"/>
              <a:gd name="connsiteY25" fmla="*/ 9421762 h 9480393"/>
              <a:gd name="connsiteX26" fmla="*/ 6342169 w 6400800"/>
              <a:gd name="connsiteY26" fmla="*/ 9480393 h 9480393"/>
              <a:gd name="connsiteX27" fmla="*/ 5769669 w 6400800"/>
              <a:gd name="connsiteY27" fmla="*/ 9480393 h 9480393"/>
              <a:gd name="connsiteX28" fmla="*/ 5260004 w 6400800"/>
              <a:gd name="connsiteY28" fmla="*/ 9480393 h 9480393"/>
              <a:gd name="connsiteX29" fmla="*/ 4561833 w 6400800"/>
              <a:gd name="connsiteY29" fmla="*/ 9480393 h 9480393"/>
              <a:gd name="connsiteX30" fmla="*/ 3926498 w 6400800"/>
              <a:gd name="connsiteY30" fmla="*/ 9480393 h 9480393"/>
              <a:gd name="connsiteX31" fmla="*/ 3291162 w 6400800"/>
              <a:gd name="connsiteY31" fmla="*/ 9480393 h 9480393"/>
              <a:gd name="connsiteX32" fmla="*/ 2655827 w 6400800"/>
              <a:gd name="connsiteY32" fmla="*/ 9480393 h 9480393"/>
              <a:gd name="connsiteX33" fmla="*/ 2146162 w 6400800"/>
              <a:gd name="connsiteY33" fmla="*/ 9480393 h 9480393"/>
              <a:gd name="connsiteX34" fmla="*/ 1322320 w 6400800"/>
              <a:gd name="connsiteY34" fmla="*/ 9480393 h 9480393"/>
              <a:gd name="connsiteX35" fmla="*/ 58631 w 6400800"/>
              <a:gd name="connsiteY35" fmla="*/ 9480393 h 9480393"/>
              <a:gd name="connsiteX36" fmla="*/ 0 w 6400800"/>
              <a:gd name="connsiteY36" fmla="*/ 9421762 h 9480393"/>
              <a:gd name="connsiteX37" fmla="*/ 0 w 6400800"/>
              <a:gd name="connsiteY37" fmla="*/ 8659336 h 9480393"/>
              <a:gd name="connsiteX38" fmla="*/ 0 w 6400800"/>
              <a:gd name="connsiteY38" fmla="*/ 7896909 h 9480393"/>
              <a:gd name="connsiteX39" fmla="*/ 0 w 6400800"/>
              <a:gd name="connsiteY39" fmla="*/ 7321745 h 9480393"/>
              <a:gd name="connsiteX40" fmla="*/ 0 w 6400800"/>
              <a:gd name="connsiteY40" fmla="*/ 6840213 h 9480393"/>
              <a:gd name="connsiteX41" fmla="*/ 0 w 6400800"/>
              <a:gd name="connsiteY41" fmla="*/ 6358681 h 9480393"/>
              <a:gd name="connsiteX42" fmla="*/ 0 w 6400800"/>
              <a:gd name="connsiteY42" fmla="*/ 5596254 h 9480393"/>
              <a:gd name="connsiteX43" fmla="*/ 0 w 6400800"/>
              <a:gd name="connsiteY43" fmla="*/ 5208353 h 9480393"/>
              <a:gd name="connsiteX44" fmla="*/ 0 w 6400800"/>
              <a:gd name="connsiteY44" fmla="*/ 4633189 h 9480393"/>
              <a:gd name="connsiteX45" fmla="*/ 0 w 6400800"/>
              <a:gd name="connsiteY45" fmla="*/ 3964394 h 9480393"/>
              <a:gd name="connsiteX46" fmla="*/ 0 w 6400800"/>
              <a:gd name="connsiteY46" fmla="*/ 3482862 h 9480393"/>
              <a:gd name="connsiteX47" fmla="*/ 0 w 6400800"/>
              <a:gd name="connsiteY47" fmla="*/ 2626804 h 9480393"/>
              <a:gd name="connsiteX48" fmla="*/ 0 w 6400800"/>
              <a:gd name="connsiteY48" fmla="*/ 2238903 h 9480393"/>
              <a:gd name="connsiteX49" fmla="*/ 0 w 6400800"/>
              <a:gd name="connsiteY49" fmla="*/ 1851002 h 9480393"/>
              <a:gd name="connsiteX50" fmla="*/ 0 w 6400800"/>
              <a:gd name="connsiteY50" fmla="*/ 1275838 h 9480393"/>
              <a:gd name="connsiteX51" fmla="*/ 0 w 6400800"/>
              <a:gd name="connsiteY51" fmla="*/ 58631 h 9480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400800" h="9480393" fill="none" extrusionOk="0">
                <a:moveTo>
                  <a:pt x="0" y="58631"/>
                </a:moveTo>
                <a:cubicBezTo>
                  <a:pt x="1524" y="23878"/>
                  <a:pt x="27438" y="-935"/>
                  <a:pt x="58631" y="0"/>
                </a:cubicBezTo>
                <a:cubicBezTo>
                  <a:pt x="429530" y="24314"/>
                  <a:pt x="527591" y="36806"/>
                  <a:pt x="819637" y="0"/>
                </a:cubicBezTo>
                <a:cubicBezTo>
                  <a:pt x="1111683" y="-36806"/>
                  <a:pt x="1282539" y="-1923"/>
                  <a:pt x="1454973" y="0"/>
                </a:cubicBezTo>
                <a:cubicBezTo>
                  <a:pt x="1627407" y="1923"/>
                  <a:pt x="1825221" y="-19910"/>
                  <a:pt x="2027473" y="0"/>
                </a:cubicBezTo>
                <a:cubicBezTo>
                  <a:pt x="2229725" y="19910"/>
                  <a:pt x="2515552" y="-9947"/>
                  <a:pt x="2725644" y="0"/>
                </a:cubicBezTo>
                <a:cubicBezTo>
                  <a:pt x="2935736" y="9947"/>
                  <a:pt x="3323064" y="-18472"/>
                  <a:pt x="3486650" y="0"/>
                </a:cubicBezTo>
                <a:cubicBezTo>
                  <a:pt x="3650236" y="18472"/>
                  <a:pt x="4068792" y="29892"/>
                  <a:pt x="4310492" y="0"/>
                </a:cubicBezTo>
                <a:cubicBezTo>
                  <a:pt x="4552192" y="-29892"/>
                  <a:pt x="4693760" y="-16946"/>
                  <a:pt x="5071498" y="0"/>
                </a:cubicBezTo>
                <a:cubicBezTo>
                  <a:pt x="5449236" y="16946"/>
                  <a:pt x="5858248" y="-48833"/>
                  <a:pt x="6342169" y="0"/>
                </a:cubicBezTo>
                <a:cubicBezTo>
                  <a:pt x="6370591" y="-378"/>
                  <a:pt x="6395941" y="28379"/>
                  <a:pt x="6400800" y="58631"/>
                </a:cubicBezTo>
                <a:cubicBezTo>
                  <a:pt x="6428166" y="269475"/>
                  <a:pt x="6418085" y="402114"/>
                  <a:pt x="6400800" y="727426"/>
                </a:cubicBezTo>
                <a:cubicBezTo>
                  <a:pt x="6383515" y="1052739"/>
                  <a:pt x="6377465" y="1182004"/>
                  <a:pt x="6400800" y="1302590"/>
                </a:cubicBezTo>
                <a:cubicBezTo>
                  <a:pt x="6424135" y="1423176"/>
                  <a:pt x="6378724" y="1604612"/>
                  <a:pt x="6400800" y="1784122"/>
                </a:cubicBezTo>
                <a:cubicBezTo>
                  <a:pt x="6422876" y="1963632"/>
                  <a:pt x="6408725" y="2015891"/>
                  <a:pt x="6400800" y="2172023"/>
                </a:cubicBezTo>
                <a:cubicBezTo>
                  <a:pt x="6392875" y="2328155"/>
                  <a:pt x="6406596" y="2546936"/>
                  <a:pt x="6400800" y="2653556"/>
                </a:cubicBezTo>
                <a:cubicBezTo>
                  <a:pt x="6395004" y="2760176"/>
                  <a:pt x="6386786" y="2999559"/>
                  <a:pt x="6400800" y="3135088"/>
                </a:cubicBezTo>
                <a:cubicBezTo>
                  <a:pt x="6414814" y="3270617"/>
                  <a:pt x="6368512" y="3484809"/>
                  <a:pt x="6400800" y="3803883"/>
                </a:cubicBezTo>
                <a:cubicBezTo>
                  <a:pt x="6433088" y="4122958"/>
                  <a:pt x="6398898" y="4263914"/>
                  <a:pt x="6400800" y="4472678"/>
                </a:cubicBezTo>
                <a:cubicBezTo>
                  <a:pt x="6402702" y="4681442"/>
                  <a:pt x="6391280" y="4893707"/>
                  <a:pt x="6400800" y="5047842"/>
                </a:cubicBezTo>
                <a:cubicBezTo>
                  <a:pt x="6410320" y="5201977"/>
                  <a:pt x="6415741" y="5675994"/>
                  <a:pt x="6400800" y="5903900"/>
                </a:cubicBezTo>
                <a:cubicBezTo>
                  <a:pt x="6385859" y="6131806"/>
                  <a:pt x="6399392" y="6222521"/>
                  <a:pt x="6400800" y="6385432"/>
                </a:cubicBezTo>
                <a:cubicBezTo>
                  <a:pt x="6402208" y="6548343"/>
                  <a:pt x="6367883" y="6827974"/>
                  <a:pt x="6400800" y="7241490"/>
                </a:cubicBezTo>
                <a:cubicBezTo>
                  <a:pt x="6433717" y="7655006"/>
                  <a:pt x="6379837" y="7505327"/>
                  <a:pt x="6400800" y="7723023"/>
                </a:cubicBezTo>
                <a:cubicBezTo>
                  <a:pt x="6421763" y="7940719"/>
                  <a:pt x="6393572" y="8330403"/>
                  <a:pt x="6400800" y="8485449"/>
                </a:cubicBezTo>
                <a:cubicBezTo>
                  <a:pt x="6408028" y="8640495"/>
                  <a:pt x="6368967" y="9019103"/>
                  <a:pt x="6400800" y="9421762"/>
                </a:cubicBezTo>
                <a:cubicBezTo>
                  <a:pt x="6395583" y="9450597"/>
                  <a:pt x="6376700" y="9480568"/>
                  <a:pt x="6342169" y="9480393"/>
                </a:cubicBezTo>
                <a:cubicBezTo>
                  <a:pt x="6133051" y="9465883"/>
                  <a:pt x="5977974" y="9461924"/>
                  <a:pt x="5769669" y="9480393"/>
                </a:cubicBezTo>
                <a:cubicBezTo>
                  <a:pt x="5561364" y="9498862"/>
                  <a:pt x="5487653" y="9468204"/>
                  <a:pt x="5260004" y="9480393"/>
                </a:cubicBezTo>
                <a:cubicBezTo>
                  <a:pt x="5032355" y="9492582"/>
                  <a:pt x="4776274" y="9494381"/>
                  <a:pt x="4561833" y="9480393"/>
                </a:cubicBezTo>
                <a:cubicBezTo>
                  <a:pt x="4347392" y="9466405"/>
                  <a:pt x="4158922" y="9494164"/>
                  <a:pt x="3926498" y="9480393"/>
                </a:cubicBezTo>
                <a:cubicBezTo>
                  <a:pt x="3694075" y="9466622"/>
                  <a:pt x="3524208" y="9490253"/>
                  <a:pt x="3291162" y="9480393"/>
                </a:cubicBezTo>
                <a:cubicBezTo>
                  <a:pt x="3058116" y="9470533"/>
                  <a:pt x="2951114" y="9477171"/>
                  <a:pt x="2655827" y="9480393"/>
                </a:cubicBezTo>
                <a:cubicBezTo>
                  <a:pt x="2360541" y="9483615"/>
                  <a:pt x="2336518" y="9498056"/>
                  <a:pt x="2146162" y="9480393"/>
                </a:cubicBezTo>
                <a:cubicBezTo>
                  <a:pt x="1955806" y="9462730"/>
                  <a:pt x="1720282" y="9491146"/>
                  <a:pt x="1322320" y="9480393"/>
                </a:cubicBezTo>
                <a:cubicBezTo>
                  <a:pt x="924358" y="9469640"/>
                  <a:pt x="314690" y="9419693"/>
                  <a:pt x="58631" y="9480393"/>
                </a:cubicBezTo>
                <a:cubicBezTo>
                  <a:pt x="22681" y="9479538"/>
                  <a:pt x="-239" y="9447628"/>
                  <a:pt x="0" y="9421762"/>
                </a:cubicBezTo>
                <a:cubicBezTo>
                  <a:pt x="32777" y="9076677"/>
                  <a:pt x="32697" y="8825567"/>
                  <a:pt x="0" y="8659336"/>
                </a:cubicBezTo>
                <a:cubicBezTo>
                  <a:pt x="-32697" y="8493105"/>
                  <a:pt x="-34301" y="8132886"/>
                  <a:pt x="0" y="7896909"/>
                </a:cubicBezTo>
                <a:cubicBezTo>
                  <a:pt x="34301" y="7660932"/>
                  <a:pt x="18531" y="7448587"/>
                  <a:pt x="0" y="7321745"/>
                </a:cubicBezTo>
                <a:cubicBezTo>
                  <a:pt x="-18531" y="7194903"/>
                  <a:pt x="-11920" y="7076174"/>
                  <a:pt x="0" y="6840213"/>
                </a:cubicBezTo>
                <a:cubicBezTo>
                  <a:pt x="11920" y="6604252"/>
                  <a:pt x="-1740" y="6554469"/>
                  <a:pt x="0" y="6358681"/>
                </a:cubicBezTo>
                <a:cubicBezTo>
                  <a:pt x="1740" y="6162893"/>
                  <a:pt x="10975" y="5760601"/>
                  <a:pt x="0" y="5596254"/>
                </a:cubicBezTo>
                <a:cubicBezTo>
                  <a:pt x="-10975" y="5431907"/>
                  <a:pt x="14387" y="5313988"/>
                  <a:pt x="0" y="5208353"/>
                </a:cubicBezTo>
                <a:cubicBezTo>
                  <a:pt x="-14387" y="5102718"/>
                  <a:pt x="-1118" y="4902839"/>
                  <a:pt x="0" y="4633189"/>
                </a:cubicBezTo>
                <a:cubicBezTo>
                  <a:pt x="1118" y="4363539"/>
                  <a:pt x="31934" y="4125981"/>
                  <a:pt x="0" y="3964394"/>
                </a:cubicBezTo>
                <a:cubicBezTo>
                  <a:pt x="-31934" y="3802807"/>
                  <a:pt x="-22469" y="3650707"/>
                  <a:pt x="0" y="3482862"/>
                </a:cubicBezTo>
                <a:cubicBezTo>
                  <a:pt x="22469" y="3315017"/>
                  <a:pt x="27150" y="2814910"/>
                  <a:pt x="0" y="2626804"/>
                </a:cubicBezTo>
                <a:cubicBezTo>
                  <a:pt x="-27150" y="2438698"/>
                  <a:pt x="-11705" y="2429575"/>
                  <a:pt x="0" y="2238903"/>
                </a:cubicBezTo>
                <a:cubicBezTo>
                  <a:pt x="11705" y="2048231"/>
                  <a:pt x="12247" y="1929828"/>
                  <a:pt x="0" y="1851002"/>
                </a:cubicBezTo>
                <a:cubicBezTo>
                  <a:pt x="-12247" y="1772176"/>
                  <a:pt x="22693" y="1430313"/>
                  <a:pt x="0" y="1275838"/>
                </a:cubicBezTo>
                <a:cubicBezTo>
                  <a:pt x="-22693" y="1121363"/>
                  <a:pt x="3893" y="654057"/>
                  <a:pt x="0" y="58631"/>
                </a:cubicBezTo>
                <a:close/>
              </a:path>
              <a:path w="6400800" h="9480393" stroke="0" extrusionOk="0">
                <a:moveTo>
                  <a:pt x="0" y="58631"/>
                </a:moveTo>
                <a:cubicBezTo>
                  <a:pt x="-6371" y="22320"/>
                  <a:pt x="22929" y="1246"/>
                  <a:pt x="58631" y="0"/>
                </a:cubicBezTo>
                <a:cubicBezTo>
                  <a:pt x="225469" y="31412"/>
                  <a:pt x="503572" y="-23310"/>
                  <a:pt x="882473" y="0"/>
                </a:cubicBezTo>
                <a:cubicBezTo>
                  <a:pt x="1261374" y="23310"/>
                  <a:pt x="1357245" y="-3637"/>
                  <a:pt x="1517808" y="0"/>
                </a:cubicBezTo>
                <a:cubicBezTo>
                  <a:pt x="1678371" y="3637"/>
                  <a:pt x="1845309" y="-2185"/>
                  <a:pt x="2090308" y="0"/>
                </a:cubicBezTo>
                <a:cubicBezTo>
                  <a:pt x="2335307" y="2185"/>
                  <a:pt x="2545420" y="-28670"/>
                  <a:pt x="2851315" y="0"/>
                </a:cubicBezTo>
                <a:cubicBezTo>
                  <a:pt x="3157210" y="28670"/>
                  <a:pt x="3275735" y="-10402"/>
                  <a:pt x="3486650" y="0"/>
                </a:cubicBezTo>
                <a:cubicBezTo>
                  <a:pt x="3697565" y="10402"/>
                  <a:pt x="4118275" y="-21620"/>
                  <a:pt x="4310492" y="0"/>
                </a:cubicBezTo>
                <a:cubicBezTo>
                  <a:pt x="4502709" y="21620"/>
                  <a:pt x="4605006" y="24370"/>
                  <a:pt x="4882992" y="0"/>
                </a:cubicBezTo>
                <a:cubicBezTo>
                  <a:pt x="5160978" y="-24370"/>
                  <a:pt x="5345483" y="-15121"/>
                  <a:pt x="5706833" y="0"/>
                </a:cubicBezTo>
                <a:cubicBezTo>
                  <a:pt x="6068183" y="15121"/>
                  <a:pt x="6076173" y="12753"/>
                  <a:pt x="6342169" y="0"/>
                </a:cubicBezTo>
                <a:cubicBezTo>
                  <a:pt x="6369132" y="-310"/>
                  <a:pt x="6403572" y="18649"/>
                  <a:pt x="6400800" y="58631"/>
                </a:cubicBezTo>
                <a:cubicBezTo>
                  <a:pt x="6405849" y="369405"/>
                  <a:pt x="6407705" y="664684"/>
                  <a:pt x="6400800" y="821057"/>
                </a:cubicBezTo>
                <a:cubicBezTo>
                  <a:pt x="6393895" y="977430"/>
                  <a:pt x="6423190" y="1485037"/>
                  <a:pt x="6400800" y="1677115"/>
                </a:cubicBezTo>
                <a:cubicBezTo>
                  <a:pt x="6378410" y="1869193"/>
                  <a:pt x="6381960" y="2323890"/>
                  <a:pt x="6400800" y="2533173"/>
                </a:cubicBezTo>
                <a:cubicBezTo>
                  <a:pt x="6419640" y="2742456"/>
                  <a:pt x="6417325" y="2822605"/>
                  <a:pt x="6400800" y="3014705"/>
                </a:cubicBezTo>
                <a:cubicBezTo>
                  <a:pt x="6384275" y="3206805"/>
                  <a:pt x="6374637" y="3540895"/>
                  <a:pt x="6400800" y="3683500"/>
                </a:cubicBezTo>
                <a:cubicBezTo>
                  <a:pt x="6426963" y="3826105"/>
                  <a:pt x="6427289" y="4366145"/>
                  <a:pt x="6400800" y="4539558"/>
                </a:cubicBezTo>
                <a:cubicBezTo>
                  <a:pt x="6374311" y="4712971"/>
                  <a:pt x="6392748" y="5061948"/>
                  <a:pt x="6400800" y="5208353"/>
                </a:cubicBezTo>
                <a:cubicBezTo>
                  <a:pt x="6408852" y="5354759"/>
                  <a:pt x="6397214" y="5494422"/>
                  <a:pt x="6400800" y="5596254"/>
                </a:cubicBezTo>
                <a:cubicBezTo>
                  <a:pt x="6404386" y="5698086"/>
                  <a:pt x="6395102" y="5939017"/>
                  <a:pt x="6400800" y="6077787"/>
                </a:cubicBezTo>
                <a:cubicBezTo>
                  <a:pt x="6406498" y="6216557"/>
                  <a:pt x="6428875" y="6588116"/>
                  <a:pt x="6400800" y="6933844"/>
                </a:cubicBezTo>
                <a:cubicBezTo>
                  <a:pt x="6372725" y="7279572"/>
                  <a:pt x="6375114" y="7296341"/>
                  <a:pt x="6400800" y="7602639"/>
                </a:cubicBezTo>
                <a:cubicBezTo>
                  <a:pt x="6426486" y="7908938"/>
                  <a:pt x="6405103" y="7940791"/>
                  <a:pt x="6400800" y="8084172"/>
                </a:cubicBezTo>
                <a:cubicBezTo>
                  <a:pt x="6396497" y="8227553"/>
                  <a:pt x="6400835" y="8420043"/>
                  <a:pt x="6400800" y="8752967"/>
                </a:cubicBezTo>
                <a:cubicBezTo>
                  <a:pt x="6400765" y="9085891"/>
                  <a:pt x="6384556" y="9219094"/>
                  <a:pt x="6400800" y="9421762"/>
                </a:cubicBezTo>
                <a:cubicBezTo>
                  <a:pt x="6402183" y="9449889"/>
                  <a:pt x="6377875" y="9483988"/>
                  <a:pt x="6342169" y="9480393"/>
                </a:cubicBezTo>
                <a:cubicBezTo>
                  <a:pt x="5978130" y="9469257"/>
                  <a:pt x="5883865" y="9516424"/>
                  <a:pt x="5518327" y="9480393"/>
                </a:cubicBezTo>
                <a:cubicBezTo>
                  <a:pt x="5152789" y="9444362"/>
                  <a:pt x="4921177" y="9453398"/>
                  <a:pt x="4757321" y="9480393"/>
                </a:cubicBezTo>
                <a:cubicBezTo>
                  <a:pt x="4593465" y="9507388"/>
                  <a:pt x="4420215" y="9466950"/>
                  <a:pt x="4184821" y="9480393"/>
                </a:cubicBezTo>
                <a:cubicBezTo>
                  <a:pt x="3949427" y="9493836"/>
                  <a:pt x="3712029" y="9504149"/>
                  <a:pt x="3423815" y="9480393"/>
                </a:cubicBezTo>
                <a:cubicBezTo>
                  <a:pt x="3135601" y="9456637"/>
                  <a:pt x="3065601" y="9481966"/>
                  <a:pt x="2914150" y="9480393"/>
                </a:cubicBezTo>
                <a:cubicBezTo>
                  <a:pt x="2762700" y="9478820"/>
                  <a:pt x="2519723" y="9458311"/>
                  <a:pt x="2153144" y="9480393"/>
                </a:cubicBezTo>
                <a:cubicBezTo>
                  <a:pt x="1786565" y="9502475"/>
                  <a:pt x="1823131" y="9453390"/>
                  <a:pt x="1580644" y="9480393"/>
                </a:cubicBezTo>
                <a:cubicBezTo>
                  <a:pt x="1338157" y="9507396"/>
                  <a:pt x="1290747" y="9458944"/>
                  <a:pt x="1070979" y="9480393"/>
                </a:cubicBezTo>
                <a:cubicBezTo>
                  <a:pt x="851212" y="9501842"/>
                  <a:pt x="464010" y="9434185"/>
                  <a:pt x="58631" y="9480393"/>
                </a:cubicBezTo>
                <a:cubicBezTo>
                  <a:pt x="24805" y="9485799"/>
                  <a:pt x="1785" y="9454655"/>
                  <a:pt x="0" y="9421762"/>
                </a:cubicBezTo>
                <a:cubicBezTo>
                  <a:pt x="-20302" y="9238786"/>
                  <a:pt x="21886" y="8834953"/>
                  <a:pt x="0" y="8659336"/>
                </a:cubicBezTo>
                <a:cubicBezTo>
                  <a:pt x="-21886" y="8483719"/>
                  <a:pt x="-20921" y="8355394"/>
                  <a:pt x="0" y="8177803"/>
                </a:cubicBezTo>
                <a:cubicBezTo>
                  <a:pt x="20921" y="8000212"/>
                  <a:pt x="-6233" y="7826140"/>
                  <a:pt x="0" y="7602639"/>
                </a:cubicBezTo>
                <a:cubicBezTo>
                  <a:pt x="6233" y="7379138"/>
                  <a:pt x="16371" y="7080952"/>
                  <a:pt x="0" y="6933844"/>
                </a:cubicBezTo>
                <a:cubicBezTo>
                  <a:pt x="-16371" y="6786736"/>
                  <a:pt x="-11660" y="6604747"/>
                  <a:pt x="0" y="6452312"/>
                </a:cubicBezTo>
                <a:cubicBezTo>
                  <a:pt x="11660" y="6299877"/>
                  <a:pt x="-33391" y="6005441"/>
                  <a:pt x="0" y="5596254"/>
                </a:cubicBezTo>
                <a:cubicBezTo>
                  <a:pt x="33391" y="5187067"/>
                  <a:pt x="3900" y="5116113"/>
                  <a:pt x="0" y="4927459"/>
                </a:cubicBezTo>
                <a:cubicBezTo>
                  <a:pt x="-3900" y="4738806"/>
                  <a:pt x="6026" y="4322142"/>
                  <a:pt x="0" y="4071401"/>
                </a:cubicBezTo>
                <a:cubicBezTo>
                  <a:pt x="-6026" y="3820660"/>
                  <a:pt x="-19344" y="3485277"/>
                  <a:pt x="0" y="3308975"/>
                </a:cubicBezTo>
                <a:cubicBezTo>
                  <a:pt x="19344" y="3132673"/>
                  <a:pt x="10310" y="2964099"/>
                  <a:pt x="0" y="2733811"/>
                </a:cubicBezTo>
                <a:cubicBezTo>
                  <a:pt x="-10310" y="2503523"/>
                  <a:pt x="-12703" y="2333956"/>
                  <a:pt x="0" y="1971385"/>
                </a:cubicBezTo>
                <a:cubicBezTo>
                  <a:pt x="12703" y="1608814"/>
                  <a:pt x="12963" y="1669969"/>
                  <a:pt x="0" y="1489852"/>
                </a:cubicBezTo>
                <a:cubicBezTo>
                  <a:pt x="-12963" y="1309735"/>
                  <a:pt x="-14299" y="1065085"/>
                  <a:pt x="0" y="821057"/>
                </a:cubicBezTo>
                <a:cubicBezTo>
                  <a:pt x="14299" y="577029"/>
                  <a:pt x="8671" y="281877"/>
                  <a:pt x="0" y="58631"/>
                </a:cubicBezTo>
                <a:close/>
              </a:path>
            </a:pathLst>
          </a:custGeom>
          <a:solidFill>
            <a:schemeClr val="bg1"/>
          </a:solidFill>
          <a:ln>
            <a:solidFill>
              <a:schemeClr val="tx1"/>
            </a:solidFill>
            <a:extLst>
              <a:ext uri="{C807C97D-BFC1-408E-A445-0C87EB9F89A2}">
                <ask:lineSketchStyleProps xmlns:ask="http://schemas.microsoft.com/office/drawing/2018/sketchyshapes" xmln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3AC2FBD1-416F-7D4E-A4C4-5CC6121E0695}"/>
              </a:ext>
            </a:extLst>
          </p:cNvPr>
          <p:cNvSpPr>
            <a:spLocks noGrp="1"/>
          </p:cNvSpPr>
          <p:nvPr>
            <p:ph idx="1"/>
          </p:nvPr>
        </p:nvSpPr>
        <p:spPr>
          <a:xfrm>
            <a:off x="503019" y="5237019"/>
            <a:ext cx="5915025" cy="4411478"/>
          </a:xfrm>
        </p:spPr>
        <p:txBody>
          <a:bodyPr numCol="2" spcCol="108000">
            <a:noAutofit/>
          </a:bodyPr>
          <a:lstStyle/>
          <a:p>
            <a:pPr marL="0" indent="0">
              <a:buNone/>
            </a:pPr>
            <a:r>
              <a:rPr lang="en-GB" sz="1100" dirty="0"/>
              <a:t>Studies of the lava by vulcanologists indicate that the magma is a primitive basalt that originates from deep within the Earth’s mantle.</a:t>
            </a:r>
          </a:p>
          <a:p>
            <a:pPr marL="0" indent="0">
              <a:buNone/>
            </a:pPr>
            <a:r>
              <a:rPr lang="en-GB" sz="1100" b="1" dirty="0">
                <a:solidFill>
                  <a:srgbClr val="92A000"/>
                </a:solidFill>
              </a:rPr>
              <a:t>Hazards</a:t>
            </a:r>
            <a:r>
              <a:rPr lang="en-GB" sz="1100" b="1" dirty="0"/>
              <a:t/>
            </a:r>
            <a:br>
              <a:rPr lang="en-GB" sz="1100" b="1" dirty="0"/>
            </a:br>
            <a:r>
              <a:rPr lang="en-GB" sz="1100" dirty="0"/>
              <a:t>The main hazard from the eruption is the potential danger of toxic sulphur dioxide gas. This gas can pose a deadly and silent threat to human populations. Acid rain is produced when SO</a:t>
            </a:r>
            <a:r>
              <a:rPr lang="en-GB" sz="1100" baseline="-25000" dirty="0"/>
              <a:t>2</a:t>
            </a:r>
            <a:r>
              <a:rPr lang="en-GB" sz="1100" dirty="0"/>
              <a:t> combines with atmospheric water, enhancing weathering and damaging crops and polluting surface water and soils. </a:t>
            </a:r>
          </a:p>
          <a:p>
            <a:pPr marL="0" indent="0">
              <a:buNone/>
            </a:pPr>
            <a:r>
              <a:rPr lang="en-GB" sz="1100" dirty="0"/>
              <a:t>Another hazard posed by the eruption is the collapse of the fragile volcanic cones formed from </a:t>
            </a:r>
            <a:r>
              <a:rPr lang="en-GB" sz="1100" b="1" dirty="0"/>
              <a:t>lava spatter</a:t>
            </a:r>
            <a:r>
              <a:rPr lang="en-GB" sz="1100" dirty="0"/>
              <a:t>. The failure of the delicate cones can lead to rapid lava flows along with avalanches of hot, volcanic rock. </a:t>
            </a:r>
          </a:p>
          <a:p>
            <a:pPr marL="0" indent="0">
              <a:buNone/>
            </a:pPr>
            <a:r>
              <a:rPr lang="en-GB" sz="1100" dirty="0"/>
              <a:t>As the area is very active, fissures can quickly form, presenting a risk to tourists visiting the site. Additionally, as the lava has a </a:t>
            </a:r>
            <a:r>
              <a:rPr lang="en-GB" sz="1100" b="1" dirty="0"/>
              <a:t>low viscosity</a:t>
            </a:r>
            <a:r>
              <a:rPr lang="en-GB" sz="1100" dirty="0"/>
              <a:t>, it can flow rapidly. </a:t>
            </a:r>
          </a:p>
          <a:p>
            <a:pPr marL="0" indent="0">
              <a:buNone/>
            </a:pPr>
            <a:r>
              <a:rPr lang="en-GB" sz="1100" b="1" dirty="0">
                <a:solidFill>
                  <a:srgbClr val="92A000"/>
                </a:solidFill>
              </a:rPr>
              <a:t>Implications for people living in tectonically active areas</a:t>
            </a:r>
            <a:r>
              <a:rPr lang="en-GB" sz="1100" b="1" dirty="0"/>
              <a:t/>
            </a:r>
            <a:br>
              <a:rPr lang="en-GB" sz="1100" b="1" dirty="0"/>
            </a:br>
            <a:r>
              <a:rPr lang="en-GB" sz="1100" dirty="0"/>
              <a:t>The site was initially closed to the public until officials had completed safety assessments. From the afternoon of Saturday 20th, March 2021, people were allowed to trek to the site. People made the difficult hike to the area over the weekend to witness the eruption up close, and local helicopter companies offered tours from Reykjavik.</a:t>
            </a:r>
          </a:p>
          <a:p>
            <a:pPr marL="0" indent="0">
              <a:buNone/>
            </a:pPr>
            <a:r>
              <a:rPr lang="en-GB" sz="1100" dirty="0"/>
              <a:t>By Monday, the site was closed again due to high gas pollution levels and poor weather conditions. Emergency services had to rescue several people from the area on Sunday night, following reports of missing people.</a:t>
            </a:r>
          </a:p>
          <a:p>
            <a:pPr marL="0" indent="0">
              <a:buNone/>
            </a:pPr>
            <a:r>
              <a:rPr lang="en-GB" sz="1100" dirty="0"/>
              <a:t>The earthquakes that preceded the eruption have mostly subsided now that magma has reached the surface. </a:t>
            </a:r>
          </a:p>
          <a:p>
            <a:pPr marL="0" indent="0">
              <a:buNone/>
            </a:pPr>
            <a:r>
              <a:rPr lang="en-GB" sz="1100" dirty="0"/>
              <a:t>The current volcanic activity is very different from the 2010 eruption of Eyjafjallajökull, a stratovolcano that led to the eruption of millions of ash and gas into the atmosphere, closing European airspace. It is not anticipated the current eruption will release significant quantities of ash or smoke into the atmosphere.</a:t>
            </a:r>
          </a:p>
          <a:p>
            <a:pPr marL="0" indent="0">
              <a:buNone/>
            </a:pPr>
            <a:endParaRPr lang="en-GB" sz="1100" dirty="0"/>
          </a:p>
        </p:txBody>
      </p:sp>
      <p:pic>
        <p:nvPicPr>
          <p:cNvPr id="7" name="Picture 6">
            <a:extLst>
              <a:ext uri="{FF2B5EF4-FFF2-40B4-BE49-F238E27FC236}">
                <a16:creationId xmlns:a16="http://schemas.microsoft.com/office/drawing/2014/main" id="{1A1829BD-5205-B841-A142-4A652BB24AB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67371" y="301068"/>
            <a:ext cx="5789161" cy="4672716"/>
          </a:xfrm>
          <a:prstGeom prst="rect">
            <a:avLst/>
          </a:prstGeom>
        </p:spPr>
      </p:pic>
      <p:sp>
        <p:nvSpPr>
          <p:cNvPr id="8" name="TextBox 7">
            <a:extLst>
              <a:ext uri="{FF2B5EF4-FFF2-40B4-BE49-F238E27FC236}">
                <a16:creationId xmlns:a16="http://schemas.microsoft.com/office/drawing/2014/main" id="{88E32663-B255-0940-AB4B-5E50CC629B20}"/>
              </a:ext>
            </a:extLst>
          </p:cNvPr>
          <p:cNvSpPr txBox="1"/>
          <p:nvPr/>
        </p:nvSpPr>
        <p:spPr>
          <a:xfrm>
            <a:off x="512618" y="4932218"/>
            <a:ext cx="4779818" cy="276999"/>
          </a:xfrm>
          <a:prstGeom prst="rect">
            <a:avLst/>
          </a:prstGeom>
          <a:noFill/>
        </p:spPr>
        <p:txBody>
          <a:bodyPr wrap="square" rtlCol="0">
            <a:spAutoFit/>
          </a:bodyPr>
          <a:lstStyle/>
          <a:p>
            <a:r>
              <a:rPr lang="en-GB" sz="1200" dirty="0"/>
              <a:t>Figure 2 – Iceland's tectonic setting</a:t>
            </a:r>
          </a:p>
        </p:txBody>
      </p:sp>
      <p:sp>
        <p:nvSpPr>
          <p:cNvPr id="6" name="TextBox 5">
            <a:extLst>
              <a:ext uri="{FF2B5EF4-FFF2-40B4-BE49-F238E27FC236}">
                <a16:creationId xmlns:a16="http://schemas.microsoft.com/office/drawing/2014/main" id="{A6966464-8F65-5845-8AA7-AE6EAA5C17AD}"/>
              </a:ext>
            </a:extLst>
          </p:cNvPr>
          <p:cNvSpPr txBox="1"/>
          <p:nvPr/>
        </p:nvSpPr>
        <p:spPr>
          <a:xfrm>
            <a:off x="242048" y="5208492"/>
            <a:ext cx="421339" cy="307777"/>
          </a:xfrm>
          <a:prstGeom prst="rect">
            <a:avLst/>
          </a:prstGeom>
          <a:noFill/>
        </p:spPr>
        <p:txBody>
          <a:bodyPr wrap="square" rtlCol="0">
            <a:spAutoFit/>
          </a:bodyPr>
          <a:lstStyle/>
          <a:p>
            <a:r>
              <a:rPr lang="en-GB" sz="1400" dirty="0">
                <a:solidFill>
                  <a:schemeClr val="bg2">
                    <a:lumMod val="75000"/>
                  </a:schemeClr>
                </a:solidFill>
              </a:rPr>
              <a:t>16</a:t>
            </a:r>
            <a:endParaRPr lang="en-GB" dirty="0">
              <a:solidFill>
                <a:schemeClr val="bg2">
                  <a:lumMod val="75000"/>
                </a:schemeClr>
              </a:solidFill>
            </a:endParaRPr>
          </a:p>
        </p:txBody>
      </p:sp>
      <p:sp>
        <p:nvSpPr>
          <p:cNvPr id="9" name="TextBox 8">
            <a:extLst>
              <a:ext uri="{FF2B5EF4-FFF2-40B4-BE49-F238E27FC236}">
                <a16:creationId xmlns:a16="http://schemas.microsoft.com/office/drawing/2014/main" id="{6089AF00-D3CF-B14E-BD64-A9E7D17F1D14}"/>
              </a:ext>
            </a:extLst>
          </p:cNvPr>
          <p:cNvSpPr txBox="1"/>
          <p:nvPr/>
        </p:nvSpPr>
        <p:spPr>
          <a:xfrm>
            <a:off x="251013" y="5907739"/>
            <a:ext cx="421339" cy="307777"/>
          </a:xfrm>
          <a:prstGeom prst="rect">
            <a:avLst/>
          </a:prstGeom>
          <a:noFill/>
        </p:spPr>
        <p:txBody>
          <a:bodyPr wrap="square" rtlCol="0">
            <a:spAutoFit/>
          </a:bodyPr>
          <a:lstStyle/>
          <a:p>
            <a:r>
              <a:rPr lang="en-GB" sz="1400" dirty="0">
                <a:solidFill>
                  <a:schemeClr val="bg2">
                    <a:lumMod val="75000"/>
                  </a:schemeClr>
                </a:solidFill>
              </a:rPr>
              <a:t>17</a:t>
            </a:r>
            <a:endParaRPr lang="en-GB" dirty="0">
              <a:solidFill>
                <a:schemeClr val="bg2">
                  <a:lumMod val="75000"/>
                </a:schemeClr>
              </a:solidFill>
            </a:endParaRPr>
          </a:p>
        </p:txBody>
      </p:sp>
      <p:sp>
        <p:nvSpPr>
          <p:cNvPr id="10" name="TextBox 9">
            <a:extLst>
              <a:ext uri="{FF2B5EF4-FFF2-40B4-BE49-F238E27FC236}">
                <a16:creationId xmlns:a16="http://schemas.microsoft.com/office/drawing/2014/main" id="{1FBF7275-F618-384D-ADC9-6F0BA2997F39}"/>
              </a:ext>
            </a:extLst>
          </p:cNvPr>
          <p:cNvSpPr txBox="1"/>
          <p:nvPr/>
        </p:nvSpPr>
        <p:spPr>
          <a:xfrm>
            <a:off x="259977" y="7082116"/>
            <a:ext cx="421339" cy="307777"/>
          </a:xfrm>
          <a:prstGeom prst="rect">
            <a:avLst/>
          </a:prstGeom>
          <a:noFill/>
        </p:spPr>
        <p:txBody>
          <a:bodyPr wrap="square" rtlCol="0">
            <a:spAutoFit/>
          </a:bodyPr>
          <a:lstStyle/>
          <a:p>
            <a:r>
              <a:rPr lang="en-GB" sz="1400" dirty="0">
                <a:solidFill>
                  <a:schemeClr val="bg2">
                    <a:lumMod val="75000"/>
                  </a:schemeClr>
                </a:solidFill>
              </a:rPr>
              <a:t>18</a:t>
            </a:r>
            <a:endParaRPr lang="en-GB" dirty="0">
              <a:solidFill>
                <a:schemeClr val="bg2">
                  <a:lumMod val="75000"/>
                </a:schemeClr>
              </a:solidFill>
            </a:endParaRPr>
          </a:p>
        </p:txBody>
      </p:sp>
      <p:sp>
        <p:nvSpPr>
          <p:cNvPr id="11" name="TextBox 10">
            <a:extLst>
              <a:ext uri="{FF2B5EF4-FFF2-40B4-BE49-F238E27FC236}">
                <a16:creationId xmlns:a16="http://schemas.microsoft.com/office/drawing/2014/main" id="{524BEB71-5CAF-1C4F-87E6-AB3CAF5E15FA}"/>
              </a:ext>
            </a:extLst>
          </p:cNvPr>
          <p:cNvSpPr txBox="1"/>
          <p:nvPr/>
        </p:nvSpPr>
        <p:spPr>
          <a:xfrm>
            <a:off x="268942" y="7933763"/>
            <a:ext cx="421339" cy="307777"/>
          </a:xfrm>
          <a:prstGeom prst="rect">
            <a:avLst/>
          </a:prstGeom>
          <a:noFill/>
        </p:spPr>
        <p:txBody>
          <a:bodyPr wrap="square" rtlCol="0">
            <a:spAutoFit/>
          </a:bodyPr>
          <a:lstStyle/>
          <a:p>
            <a:r>
              <a:rPr lang="en-GB" sz="1400" dirty="0">
                <a:solidFill>
                  <a:schemeClr val="bg2">
                    <a:lumMod val="75000"/>
                  </a:schemeClr>
                </a:solidFill>
              </a:rPr>
              <a:t>19</a:t>
            </a:r>
            <a:endParaRPr lang="en-GB" dirty="0">
              <a:solidFill>
                <a:schemeClr val="bg2">
                  <a:lumMod val="75000"/>
                </a:schemeClr>
              </a:solidFill>
            </a:endParaRPr>
          </a:p>
        </p:txBody>
      </p:sp>
      <p:sp>
        <p:nvSpPr>
          <p:cNvPr id="12" name="TextBox 11">
            <a:extLst>
              <a:ext uri="{FF2B5EF4-FFF2-40B4-BE49-F238E27FC236}">
                <a16:creationId xmlns:a16="http://schemas.microsoft.com/office/drawing/2014/main" id="{DB31B32A-1A77-E247-A0DD-A79F17843797}"/>
              </a:ext>
            </a:extLst>
          </p:cNvPr>
          <p:cNvSpPr txBox="1"/>
          <p:nvPr/>
        </p:nvSpPr>
        <p:spPr>
          <a:xfrm>
            <a:off x="277907" y="8928845"/>
            <a:ext cx="421339" cy="307777"/>
          </a:xfrm>
          <a:prstGeom prst="rect">
            <a:avLst/>
          </a:prstGeom>
          <a:noFill/>
        </p:spPr>
        <p:txBody>
          <a:bodyPr wrap="square" rtlCol="0">
            <a:spAutoFit/>
          </a:bodyPr>
          <a:lstStyle/>
          <a:p>
            <a:r>
              <a:rPr lang="en-GB" sz="1400" dirty="0">
                <a:solidFill>
                  <a:schemeClr val="bg2">
                    <a:lumMod val="75000"/>
                  </a:schemeClr>
                </a:solidFill>
              </a:rPr>
              <a:t>20</a:t>
            </a:r>
            <a:endParaRPr lang="en-GB" dirty="0">
              <a:solidFill>
                <a:schemeClr val="bg2">
                  <a:lumMod val="75000"/>
                </a:schemeClr>
              </a:solidFill>
            </a:endParaRPr>
          </a:p>
        </p:txBody>
      </p:sp>
      <p:sp>
        <p:nvSpPr>
          <p:cNvPr id="13" name="TextBox 12">
            <a:extLst>
              <a:ext uri="{FF2B5EF4-FFF2-40B4-BE49-F238E27FC236}">
                <a16:creationId xmlns:a16="http://schemas.microsoft.com/office/drawing/2014/main" id="{191D9271-5882-2F44-A02F-695D9A3AC23C}"/>
              </a:ext>
            </a:extLst>
          </p:cNvPr>
          <p:cNvSpPr txBox="1"/>
          <p:nvPr/>
        </p:nvSpPr>
        <p:spPr>
          <a:xfrm>
            <a:off x="6266331" y="6060139"/>
            <a:ext cx="421339" cy="307777"/>
          </a:xfrm>
          <a:prstGeom prst="rect">
            <a:avLst/>
          </a:prstGeom>
          <a:noFill/>
        </p:spPr>
        <p:txBody>
          <a:bodyPr wrap="square" rtlCol="0">
            <a:spAutoFit/>
          </a:bodyPr>
          <a:lstStyle/>
          <a:p>
            <a:r>
              <a:rPr lang="en-GB" sz="1400" dirty="0">
                <a:solidFill>
                  <a:schemeClr val="bg2">
                    <a:lumMod val="75000"/>
                  </a:schemeClr>
                </a:solidFill>
              </a:rPr>
              <a:t>21</a:t>
            </a:r>
            <a:endParaRPr lang="en-GB" dirty="0">
              <a:solidFill>
                <a:schemeClr val="bg2">
                  <a:lumMod val="75000"/>
                </a:schemeClr>
              </a:solidFill>
            </a:endParaRPr>
          </a:p>
        </p:txBody>
      </p:sp>
      <p:sp>
        <p:nvSpPr>
          <p:cNvPr id="14" name="TextBox 13">
            <a:extLst>
              <a:ext uri="{FF2B5EF4-FFF2-40B4-BE49-F238E27FC236}">
                <a16:creationId xmlns:a16="http://schemas.microsoft.com/office/drawing/2014/main" id="{09E46D3B-53E5-E845-AC0F-48220E41976B}"/>
              </a:ext>
            </a:extLst>
          </p:cNvPr>
          <p:cNvSpPr txBox="1"/>
          <p:nvPr/>
        </p:nvSpPr>
        <p:spPr>
          <a:xfrm>
            <a:off x="6266331" y="6920751"/>
            <a:ext cx="421339" cy="307777"/>
          </a:xfrm>
          <a:prstGeom prst="rect">
            <a:avLst/>
          </a:prstGeom>
          <a:noFill/>
        </p:spPr>
        <p:txBody>
          <a:bodyPr wrap="square" rtlCol="0">
            <a:spAutoFit/>
          </a:bodyPr>
          <a:lstStyle/>
          <a:p>
            <a:r>
              <a:rPr lang="en-GB" sz="1400" dirty="0">
                <a:solidFill>
                  <a:schemeClr val="bg2">
                    <a:lumMod val="75000"/>
                  </a:schemeClr>
                </a:solidFill>
              </a:rPr>
              <a:t>22</a:t>
            </a:r>
            <a:endParaRPr lang="en-GB" dirty="0">
              <a:solidFill>
                <a:schemeClr val="bg2">
                  <a:lumMod val="75000"/>
                </a:schemeClr>
              </a:solidFill>
            </a:endParaRPr>
          </a:p>
        </p:txBody>
      </p:sp>
      <p:sp>
        <p:nvSpPr>
          <p:cNvPr id="15" name="TextBox 14">
            <a:extLst>
              <a:ext uri="{FF2B5EF4-FFF2-40B4-BE49-F238E27FC236}">
                <a16:creationId xmlns:a16="http://schemas.microsoft.com/office/drawing/2014/main" id="{6B7F6861-EADA-DC47-AD05-FFBCB8E66758}"/>
              </a:ext>
            </a:extLst>
          </p:cNvPr>
          <p:cNvSpPr txBox="1"/>
          <p:nvPr/>
        </p:nvSpPr>
        <p:spPr>
          <a:xfrm>
            <a:off x="6266331" y="7476562"/>
            <a:ext cx="421339" cy="307777"/>
          </a:xfrm>
          <a:prstGeom prst="rect">
            <a:avLst/>
          </a:prstGeom>
          <a:noFill/>
        </p:spPr>
        <p:txBody>
          <a:bodyPr wrap="square" rtlCol="0">
            <a:spAutoFit/>
          </a:bodyPr>
          <a:lstStyle/>
          <a:p>
            <a:r>
              <a:rPr lang="en-GB" sz="1400" dirty="0">
                <a:solidFill>
                  <a:schemeClr val="bg2">
                    <a:lumMod val="75000"/>
                  </a:schemeClr>
                </a:solidFill>
              </a:rPr>
              <a:t>23</a:t>
            </a:r>
            <a:endParaRPr lang="en-GB" dirty="0">
              <a:solidFill>
                <a:schemeClr val="bg2">
                  <a:lumMod val="75000"/>
                </a:schemeClr>
              </a:solidFill>
            </a:endParaRPr>
          </a:p>
        </p:txBody>
      </p:sp>
      <p:sp>
        <p:nvSpPr>
          <p:cNvPr id="16" name="TextBox 15">
            <a:extLst>
              <a:ext uri="{FF2B5EF4-FFF2-40B4-BE49-F238E27FC236}">
                <a16:creationId xmlns:a16="http://schemas.microsoft.com/office/drawing/2014/main" id="{F8AE364D-2FF8-834B-8905-5AE80709485D}"/>
              </a:ext>
            </a:extLst>
          </p:cNvPr>
          <p:cNvSpPr txBox="1"/>
          <p:nvPr/>
        </p:nvSpPr>
        <p:spPr>
          <a:xfrm>
            <a:off x="6211997" y="305154"/>
            <a:ext cx="531704" cy="307777"/>
          </a:xfrm>
          <a:prstGeom prst="rect">
            <a:avLst/>
          </a:prstGeom>
          <a:noFill/>
        </p:spPr>
        <p:txBody>
          <a:bodyPr wrap="square" rtlCol="0">
            <a:spAutoFit/>
          </a:bodyPr>
          <a:lstStyle/>
          <a:p>
            <a:pPr algn="ctr"/>
            <a:r>
              <a:rPr lang="en-GB" sz="1400" dirty="0"/>
              <a:t>3</a:t>
            </a:r>
          </a:p>
        </p:txBody>
      </p:sp>
    </p:spTree>
    <p:extLst>
      <p:ext uri="{BB962C8B-B14F-4D97-AF65-F5344CB8AC3E}">
        <p14:creationId xmlns:p14="http://schemas.microsoft.com/office/powerpoint/2010/main" val="2768582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6E7075FF-1CA1-8C45-A515-CB4C2EAED12C}"/>
              </a:ext>
            </a:extLst>
          </p:cNvPr>
          <p:cNvSpPr/>
          <p:nvPr/>
        </p:nvSpPr>
        <p:spPr>
          <a:xfrm>
            <a:off x="221673" y="217789"/>
            <a:ext cx="6400800" cy="9480393"/>
          </a:xfrm>
          <a:custGeom>
            <a:avLst/>
            <a:gdLst>
              <a:gd name="connsiteX0" fmla="*/ 0 w 6400800"/>
              <a:gd name="connsiteY0" fmla="*/ 58631 h 9480393"/>
              <a:gd name="connsiteX1" fmla="*/ 58631 w 6400800"/>
              <a:gd name="connsiteY1" fmla="*/ 0 h 9480393"/>
              <a:gd name="connsiteX2" fmla="*/ 819637 w 6400800"/>
              <a:gd name="connsiteY2" fmla="*/ 0 h 9480393"/>
              <a:gd name="connsiteX3" fmla="*/ 1454973 w 6400800"/>
              <a:gd name="connsiteY3" fmla="*/ 0 h 9480393"/>
              <a:gd name="connsiteX4" fmla="*/ 2027473 w 6400800"/>
              <a:gd name="connsiteY4" fmla="*/ 0 h 9480393"/>
              <a:gd name="connsiteX5" fmla="*/ 2725644 w 6400800"/>
              <a:gd name="connsiteY5" fmla="*/ 0 h 9480393"/>
              <a:gd name="connsiteX6" fmla="*/ 3486650 w 6400800"/>
              <a:gd name="connsiteY6" fmla="*/ 0 h 9480393"/>
              <a:gd name="connsiteX7" fmla="*/ 4310492 w 6400800"/>
              <a:gd name="connsiteY7" fmla="*/ 0 h 9480393"/>
              <a:gd name="connsiteX8" fmla="*/ 5071498 w 6400800"/>
              <a:gd name="connsiteY8" fmla="*/ 0 h 9480393"/>
              <a:gd name="connsiteX9" fmla="*/ 6342169 w 6400800"/>
              <a:gd name="connsiteY9" fmla="*/ 0 h 9480393"/>
              <a:gd name="connsiteX10" fmla="*/ 6400800 w 6400800"/>
              <a:gd name="connsiteY10" fmla="*/ 58631 h 9480393"/>
              <a:gd name="connsiteX11" fmla="*/ 6400800 w 6400800"/>
              <a:gd name="connsiteY11" fmla="*/ 727426 h 9480393"/>
              <a:gd name="connsiteX12" fmla="*/ 6400800 w 6400800"/>
              <a:gd name="connsiteY12" fmla="*/ 1302590 h 9480393"/>
              <a:gd name="connsiteX13" fmla="*/ 6400800 w 6400800"/>
              <a:gd name="connsiteY13" fmla="*/ 1784122 h 9480393"/>
              <a:gd name="connsiteX14" fmla="*/ 6400800 w 6400800"/>
              <a:gd name="connsiteY14" fmla="*/ 2172023 h 9480393"/>
              <a:gd name="connsiteX15" fmla="*/ 6400800 w 6400800"/>
              <a:gd name="connsiteY15" fmla="*/ 2653556 h 9480393"/>
              <a:gd name="connsiteX16" fmla="*/ 6400800 w 6400800"/>
              <a:gd name="connsiteY16" fmla="*/ 3135088 h 9480393"/>
              <a:gd name="connsiteX17" fmla="*/ 6400800 w 6400800"/>
              <a:gd name="connsiteY17" fmla="*/ 3803883 h 9480393"/>
              <a:gd name="connsiteX18" fmla="*/ 6400800 w 6400800"/>
              <a:gd name="connsiteY18" fmla="*/ 4472678 h 9480393"/>
              <a:gd name="connsiteX19" fmla="*/ 6400800 w 6400800"/>
              <a:gd name="connsiteY19" fmla="*/ 5047842 h 9480393"/>
              <a:gd name="connsiteX20" fmla="*/ 6400800 w 6400800"/>
              <a:gd name="connsiteY20" fmla="*/ 5903900 h 9480393"/>
              <a:gd name="connsiteX21" fmla="*/ 6400800 w 6400800"/>
              <a:gd name="connsiteY21" fmla="*/ 6385432 h 9480393"/>
              <a:gd name="connsiteX22" fmla="*/ 6400800 w 6400800"/>
              <a:gd name="connsiteY22" fmla="*/ 7241490 h 9480393"/>
              <a:gd name="connsiteX23" fmla="*/ 6400800 w 6400800"/>
              <a:gd name="connsiteY23" fmla="*/ 7723023 h 9480393"/>
              <a:gd name="connsiteX24" fmla="*/ 6400800 w 6400800"/>
              <a:gd name="connsiteY24" fmla="*/ 8485449 h 9480393"/>
              <a:gd name="connsiteX25" fmla="*/ 6400800 w 6400800"/>
              <a:gd name="connsiteY25" fmla="*/ 9421762 h 9480393"/>
              <a:gd name="connsiteX26" fmla="*/ 6342169 w 6400800"/>
              <a:gd name="connsiteY26" fmla="*/ 9480393 h 9480393"/>
              <a:gd name="connsiteX27" fmla="*/ 5769669 w 6400800"/>
              <a:gd name="connsiteY27" fmla="*/ 9480393 h 9480393"/>
              <a:gd name="connsiteX28" fmla="*/ 5260004 w 6400800"/>
              <a:gd name="connsiteY28" fmla="*/ 9480393 h 9480393"/>
              <a:gd name="connsiteX29" fmla="*/ 4561833 w 6400800"/>
              <a:gd name="connsiteY29" fmla="*/ 9480393 h 9480393"/>
              <a:gd name="connsiteX30" fmla="*/ 3926498 w 6400800"/>
              <a:gd name="connsiteY30" fmla="*/ 9480393 h 9480393"/>
              <a:gd name="connsiteX31" fmla="*/ 3291162 w 6400800"/>
              <a:gd name="connsiteY31" fmla="*/ 9480393 h 9480393"/>
              <a:gd name="connsiteX32" fmla="*/ 2655827 w 6400800"/>
              <a:gd name="connsiteY32" fmla="*/ 9480393 h 9480393"/>
              <a:gd name="connsiteX33" fmla="*/ 2146162 w 6400800"/>
              <a:gd name="connsiteY33" fmla="*/ 9480393 h 9480393"/>
              <a:gd name="connsiteX34" fmla="*/ 1322320 w 6400800"/>
              <a:gd name="connsiteY34" fmla="*/ 9480393 h 9480393"/>
              <a:gd name="connsiteX35" fmla="*/ 58631 w 6400800"/>
              <a:gd name="connsiteY35" fmla="*/ 9480393 h 9480393"/>
              <a:gd name="connsiteX36" fmla="*/ 0 w 6400800"/>
              <a:gd name="connsiteY36" fmla="*/ 9421762 h 9480393"/>
              <a:gd name="connsiteX37" fmla="*/ 0 w 6400800"/>
              <a:gd name="connsiteY37" fmla="*/ 8659336 h 9480393"/>
              <a:gd name="connsiteX38" fmla="*/ 0 w 6400800"/>
              <a:gd name="connsiteY38" fmla="*/ 7896909 h 9480393"/>
              <a:gd name="connsiteX39" fmla="*/ 0 w 6400800"/>
              <a:gd name="connsiteY39" fmla="*/ 7321745 h 9480393"/>
              <a:gd name="connsiteX40" fmla="*/ 0 w 6400800"/>
              <a:gd name="connsiteY40" fmla="*/ 6840213 h 9480393"/>
              <a:gd name="connsiteX41" fmla="*/ 0 w 6400800"/>
              <a:gd name="connsiteY41" fmla="*/ 6358681 h 9480393"/>
              <a:gd name="connsiteX42" fmla="*/ 0 w 6400800"/>
              <a:gd name="connsiteY42" fmla="*/ 5596254 h 9480393"/>
              <a:gd name="connsiteX43" fmla="*/ 0 w 6400800"/>
              <a:gd name="connsiteY43" fmla="*/ 5208353 h 9480393"/>
              <a:gd name="connsiteX44" fmla="*/ 0 w 6400800"/>
              <a:gd name="connsiteY44" fmla="*/ 4633189 h 9480393"/>
              <a:gd name="connsiteX45" fmla="*/ 0 w 6400800"/>
              <a:gd name="connsiteY45" fmla="*/ 3964394 h 9480393"/>
              <a:gd name="connsiteX46" fmla="*/ 0 w 6400800"/>
              <a:gd name="connsiteY46" fmla="*/ 3482862 h 9480393"/>
              <a:gd name="connsiteX47" fmla="*/ 0 w 6400800"/>
              <a:gd name="connsiteY47" fmla="*/ 2626804 h 9480393"/>
              <a:gd name="connsiteX48" fmla="*/ 0 w 6400800"/>
              <a:gd name="connsiteY48" fmla="*/ 2238903 h 9480393"/>
              <a:gd name="connsiteX49" fmla="*/ 0 w 6400800"/>
              <a:gd name="connsiteY49" fmla="*/ 1851002 h 9480393"/>
              <a:gd name="connsiteX50" fmla="*/ 0 w 6400800"/>
              <a:gd name="connsiteY50" fmla="*/ 1275838 h 9480393"/>
              <a:gd name="connsiteX51" fmla="*/ 0 w 6400800"/>
              <a:gd name="connsiteY51" fmla="*/ 58631 h 9480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400800" h="9480393" fill="none" extrusionOk="0">
                <a:moveTo>
                  <a:pt x="0" y="58631"/>
                </a:moveTo>
                <a:cubicBezTo>
                  <a:pt x="1524" y="23878"/>
                  <a:pt x="27438" y="-935"/>
                  <a:pt x="58631" y="0"/>
                </a:cubicBezTo>
                <a:cubicBezTo>
                  <a:pt x="429530" y="24314"/>
                  <a:pt x="527591" y="36806"/>
                  <a:pt x="819637" y="0"/>
                </a:cubicBezTo>
                <a:cubicBezTo>
                  <a:pt x="1111683" y="-36806"/>
                  <a:pt x="1282539" y="-1923"/>
                  <a:pt x="1454973" y="0"/>
                </a:cubicBezTo>
                <a:cubicBezTo>
                  <a:pt x="1627407" y="1923"/>
                  <a:pt x="1825221" y="-19910"/>
                  <a:pt x="2027473" y="0"/>
                </a:cubicBezTo>
                <a:cubicBezTo>
                  <a:pt x="2229725" y="19910"/>
                  <a:pt x="2515552" y="-9947"/>
                  <a:pt x="2725644" y="0"/>
                </a:cubicBezTo>
                <a:cubicBezTo>
                  <a:pt x="2935736" y="9947"/>
                  <a:pt x="3323064" y="-18472"/>
                  <a:pt x="3486650" y="0"/>
                </a:cubicBezTo>
                <a:cubicBezTo>
                  <a:pt x="3650236" y="18472"/>
                  <a:pt x="4068792" y="29892"/>
                  <a:pt x="4310492" y="0"/>
                </a:cubicBezTo>
                <a:cubicBezTo>
                  <a:pt x="4552192" y="-29892"/>
                  <a:pt x="4693760" y="-16946"/>
                  <a:pt x="5071498" y="0"/>
                </a:cubicBezTo>
                <a:cubicBezTo>
                  <a:pt x="5449236" y="16946"/>
                  <a:pt x="5858248" y="-48833"/>
                  <a:pt x="6342169" y="0"/>
                </a:cubicBezTo>
                <a:cubicBezTo>
                  <a:pt x="6370591" y="-378"/>
                  <a:pt x="6395941" y="28379"/>
                  <a:pt x="6400800" y="58631"/>
                </a:cubicBezTo>
                <a:cubicBezTo>
                  <a:pt x="6428166" y="269475"/>
                  <a:pt x="6418085" y="402114"/>
                  <a:pt x="6400800" y="727426"/>
                </a:cubicBezTo>
                <a:cubicBezTo>
                  <a:pt x="6383515" y="1052739"/>
                  <a:pt x="6377465" y="1182004"/>
                  <a:pt x="6400800" y="1302590"/>
                </a:cubicBezTo>
                <a:cubicBezTo>
                  <a:pt x="6424135" y="1423176"/>
                  <a:pt x="6378724" y="1604612"/>
                  <a:pt x="6400800" y="1784122"/>
                </a:cubicBezTo>
                <a:cubicBezTo>
                  <a:pt x="6422876" y="1963632"/>
                  <a:pt x="6408725" y="2015891"/>
                  <a:pt x="6400800" y="2172023"/>
                </a:cubicBezTo>
                <a:cubicBezTo>
                  <a:pt x="6392875" y="2328155"/>
                  <a:pt x="6406596" y="2546936"/>
                  <a:pt x="6400800" y="2653556"/>
                </a:cubicBezTo>
                <a:cubicBezTo>
                  <a:pt x="6395004" y="2760176"/>
                  <a:pt x="6386786" y="2999559"/>
                  <a:pt x="6400800" y="3135088"/>
                </a:cubicBezTo>
                <a:cubicBezTo>
                  <a:pt x="6414814" y="3270617"/>
                  <a:pt x="6368512" y="3484809"/>
                  <a:pt x="6400800" y="3803883"/>
                </a:cubicBezTo>
                <a:cubicBezTo>
                  <a:pt x="6433088" y="4122958"/>
                  <a:pt x="6398898" y="4263914"/>
                  <a:pt x="6400800" y="4472678"/>
                </a:cubicBezTo>
                <a:cubicBezTo>
                  <a:pt x="6402702" y="4681442"/>
                  <a:pt x="6391280" y="4893707"/>
                  <a:pt x="6400800" y="5047842"/>
                </a:cubicBezTo>
                <a:cubicBezTo>
                  <a:pt x="6410320" y="5201977"/>
                  <a:pt x="6415741" y="5675994"/>
                  <a:pt x="6400800" y="5903900"/>
                </a:cubicBezTo>
                <a:cubicBezTo>
                  <a:pt x="6385859" y="6131806"/>
                  <a:pt x="6399392" y="6222521"/>
                  <a:pt x="6400800" y="6385432"/>
                </a:cubicBezTo>
                <a:cubicBezTo>
                  <a:pt x="6402208" y="6548343"/>
                  <a:pt x="6367883" y="6827974"/>
                  <a:pt x="6400800" y="7241490"/>
                </a:cubicBezTo>
                <a:cubicBezTo>
                  <a:pt x="6433717" y="7655006"/>
                  <a:pt x="6379837" y="7505327"/>
                  <a:pt x="6400800" y="7723023"/>
                </a:cubicBezTo>
                <a:cubicBezTo>
                  <a:pt x="6421763" y="7940719"/>
                  <a:pt x="6393572" y="8330403"/>
                  <a:pt x="6400800" y="8485449"/>
                </a:cubicBezTo>
                <a:cubicBezTo>
                  <a:pt x="6408028" y="8640495"/>
                  <a:pt x="6368967" y="9019103"/>
                  <a:pt x="6400800" y="9421762"/>
                </a:cubicBezTo>
                <a:cubicBezTo>
                  <a:pt x="6395583" y="9450597"/>
                  <a:pt x="6376700" y="9480568"/>
                  <a:pt x="6342169" y="9480393"/>
                </a:cubicBezTo>
                <a:cubicBezTo>
                  <a:pt x="6133051" y="9465883"/>
                  <a:pt x="5977974" y="9461924"/>
                  <a:pt x="5769669" y="9480393"/>
                </a:cubicBezTo>
                <a:cubicBezTo>
                  <a:pt x="5561364" y="9498862"/>
                  <a:pt x="5487653" y="9468204"/>
                  <a:pt x="5260004" y="9480393"/>
                </a:cubicBezTo>
                <a:cubicBezTo>
                  <a:pt x="5032355" y="9492582"/>
                  <a:pt x="4776274" y="9494381"/>
                  <a:pt x="4561833" y="9480393"/>
                </a:cubicBezTo>
                <a:cubicBezTo>
                  <a:pt x="4347392" y="9466405"/>
                  <a:pt x="4158922" y="9494164"/>
                  <a:pt x="3926498" y="9480393"/>
                </a:cubicBezTo>
                <a:cubicBezTo>
                  <a:pt x="3694075" y="9466622"/>
                  <a:pt x="3524208" y="9490253"/>
                  <a:pt x="3291162" y="9480393"/>
                </a:cubicBezTo>
                <a:cubicBezTo>
                  <a:pt x="3058116" y="9470533"/>
                  <a:pt x="2951114" y="9477171"/>
                  <a:pt x="2655827" y="9480393"/>
                </a:cubicBezTo>
                <a:cubicBezTo>
                  <a:pt x="2360541" y="9483615"/>
                  <a:pt x="2336518" y="9498056"/>
                  <a:pt x="2146162" y="9480393"/>
                </a:cubicBezTo>
                <a:cubicBezTo>
                  <a:pt x="1955806" y="9462730"/>
                  <a:pt x="1720282" y="9491146"/>
                  <a:pt x="1322320" y="9480393"/>
                </a:cubicBezTo>
                <a:cubicBezTo>
                  <a:pt x="924358" y="9469640"/>
                  <a:pt x="314690" y="9419693"/>
                  <a:pt x="58631" y="9480393"/>
                </a:cubicBezTo>
                <a:cubicBezTo>
                  <a:pt x="22681" y="9479538"/>
                  <a:pt x="-239" y="9447628"/>
                  <a:pt x="0" y="9421762"/>
                </a:cubicBezTo>
                <a:cubicBezTo>
                  <a:pt x="32777" y="9076677"/>
                  <a:pt x="32697" y="8825567"/>
                  <a:pt x="0" y="8659336"/>
                </a:cubicBezTo>
                <a:cubicBezTo>
                  <a:pt x="-32697" y="8493105"/>
                  <a:pt x="-34301" y="8132886"/>
                  <a:pt x="0" y="7896909"/>
                </a:cubicBezTo>
                <a:cubicBezTo>
                  <a:pt x="34301" y="7660932"/>
                  <a:pt x="18531" y="7448587"/>
                  <a:pt x="0" y="7321745"/>
                </a:cubicBezTo>
                <a:cubicBezTo>
                  <a:pt x="-18531" y="7194903"/>
                  <a:pt x="-11920" y="7076174"/>
                  <a:pt x="0" y="6840213"/>
                </a:cubicBezTo>
                <a:cubicBezTo>
                  <a:pt x="11920" y="6604252"/>
                  <a:pt x="-1740" y="6554469"/>
                  <a:pt x="0" y="6358681"/>
                </a:cubicBezTo>
                <a:cubicBezTo>
                  <a:pt x="1740" y="6162893"/>
                  <a:pt x="10975" y="5760601"/>
                  <a:pt x="0" y="5596254"/>
                </a:cubicBezTo>
                <a:cubicBezTo>
                  <a:pt x="-10975" y="5431907"/>
                  <a:pt x="14387" y="5313988"/>
                  <a:pt x="0" y="5208353"/>
                </a:cubicBezTo>
                <a:cubicBezTo>
                  <a:pt x="-14387" y="5102718"/>
                  <a:pt x="-1118" y="4902839"/>
                  <a:pt x="0" y="4633189"/>
                </a:cubicBezTo>
                <a:cubicBezTo>
                  <a:pt x="1118" y="4363539"/>
                  <a:pt x="31934" y="4125981"/>
                  <a:pt x="0" y="3964394"/>
                </a:cubicBezTo>
                <a:cubicBezTo>
                  <a:pt x="-31934" y="3802807"/>
                  <a:pt x="-22469" y="3650707"/>
                  <a:pt x="0" y="3482862"/>
                </a:cubicBezTo>
                <a:cubicBezTo>
                  <a:pt x="22469" y="3315017"/>
                  <a:pt x="27150" y="2814910"/>
                  <a:pt x="0" y="2626804"/>
                </a:cubicBezTo>
                <a:cubicBezTo>
                  <a:pt x="-27150" y="2438698"/>
                  <a:pt x="-11705" y="2429575"/>
                  <a:pt x="0" y="2238903"/>
                </a:cubicBezTo>
                <a:cubicBezTo>
                  <a:pt x="11705" y="2048231"/>
                  <a:pt x="12247" y="1929828"/>
                  <a:pt x="0" y="1851002"/>
                </a:cubicBezTo>
                <a:cubicBezTo>
                  <a:pt x="-12247" y="1772176"/>
                  <a:pt x="22693" y="1430313"/>
                  <a:pt x="0" y="1275838"/>
                </a:cubicBezTo>
                <a:cubicBezTo>
                  <a:pt x="-22693" y="1121363"/>
                  <a:pt x="3893" y="654057"/>
                  <a:pt x="0" y="58631"/>
                </a:cubicBezTo>
                <a:close/>
              </a:path>
              <a:path w="6400800" h="9480393" stroke="0" extrusionOk="0">
                <a:moveTo>
                  <a:pt x="0" y="58631"/>
                </a:moveTo>
                <a:cubicBezTo>
                  <a:pt x="-6371" y="22320"/>
                  <a:pt x="22929" y="1246"/>
                  <a:pt x="58631" y="0"/>
                </a:cubicBezTo>
                <a:cubicBezTo>
                  <a:pt x="225469" y="31412"/>
                  <a:pt x="503572" y="-23310"/>
                  <a:pt x="882473" y="0"/>
                </a:cubicBezTo>
                <a:cubicBezTo>
                  <a:pt x="1261374" y="23310"/>
                  <a:pt x="1357245" y="-3637"/>
                  <a:pt x="1517808" y="0"/>
                </a:cubicBezTo>
                <a:cubicBezTo>
                  <a:pt x="1678371" y="3637"/>
                  <a:pt x="1845309" y="-2185"/>
                  <a:pt x="2090308" y="0"/>
                </a:cubicBezTo>
                <a:cubicBezTo>
                  <a:pt x="2335307" y="2185"/>
                  <a:pt x="2545420" y="-28670"/>
                  <a:pt x="2851315" y="0"/>
                </a:cubicBezTo>
                <a:cubicBezTo>
                  <a:pt x="3157210" y="28670"/>
                  <a:pt x="3275735" y="-10402"/>
                  <a:pt x="3486650" y="0"/>
                </a:cubicBezTo>
                <a:cubicBezTo>
                  <a:pt x="3697565" y="10402"/>
                  <a:pt x="4118275" y="-21620"/>
                  <a:pt x="4310492" y="0"/>
                </a:cubicBezTo>
                <a:cubicBezTo>
                  <a:pt x="4502709" y="21620"/>
                  <a:pt x="4605006" y="24370"/>
                  <a:pt x="4882992" y="0"/>
                </a:cubicBezTo>
                <a:cubicBezTo>
                  <a:pt x="5160978" y="-24370"/>
                  <a:pt x="5345483" y="-15121"/>
                  <a:pt x="5706833" y="0"/>
                </a:cubicBezTo>
                <a:cubicBezTo>
                  <a:pt x="6068183" y="15121"/>
                  <a:pt x="6076173" y="12753"/>
                  <a:pt x="6342169" y="0"/>
                </a:cubicBezTo>
                <a:cubicBezTo>
                  <a:pt x="6369132" y="-310"/>
                  <a:pt x="6403572" y="18649"/>
                  <a:pt x="6400800" y="58631"/>
                </a:cubicBezTo>
                <a:cubicBezTo>
                  <a:pt x="6405849" y="369405"/>
                  <a:pt x="6407705" y="664684"/>
                  <a:pt x="6400800" y="821057"/>
                </a:cubicBezTo>
                <a:cubicBezTo>
                  <a:pt x="6393895" y="977430"/>
                  <a:pt x="6423190" y="1485037"/>
                  <a:pt x="6400800" y="1677115"/>
                </a:cubicBezTo>
                <a:cubicBezTo>
                  <a:pt x="6378410" y="1869193"/>
                  <a:pt x="6381960" y="2323890"/>
                  <a:pt x="6400800" y="2533173"/>
                </a:cubicBezTo>
                <a:cubicBezTo>
                  <a:pt x="6419640" y="2742456"/>
                  <a:pt x="6417325" y="2822605"/>
                  <a:pt x="6400800" y="3014705"/>
                </a:cubicBezTo>
                <a:cubicBezTo>
                  <a:pt x="6384275" y="3206805"/>
                  <a:pt x="6374637" y="3540895"/>
                  <a:pt x="6400800" y="3683500"/>
                </a:cubicBezTo>
                <a:cubicBezTo>
                  <a:pt x="6426963" y="3826105"/>
                  <a:pt x="6427289" y="4366145"/>
                  <a:pt x="6400800" y="4539558"/>
                </a:cubicBezTo>
                <a:cubicBezTo>
                  <a:pt x="6374311" y="4712971"/>
                  <a:pt x="6392748" y="5061948"/>
                  <a:pt x="6400800" y="5208353"/>
                </a:cubicBezTo>
                <a:cubicBezTo>
                  <a:pt x="6408852" y="5354759"/>
                  <a:pt x="6397214" y="5494422"/>
                  <a:pt x="6400800" y="5596254"/>
                </a:cubicBezTo>
                <a:cubicBezTo>
                  <a:pt x="6404386" y="5698086"/>
                  <a:pt x="6395102" y="5939017"/>
                  <a:pt x="6400800" y="6077787"/>
                </a:cubicBezTo>
                <a:cubicBezTo>
                  <a:pt x="6406498" y="6216557"/>
                  <a:pt x="6428875" y="6588116"/>
                  <a:pt x="6400800" y="6933844"/>
                </a:cubicBezTo>
                <a:cubicBezTo>
                  <a:pt x="6372725" y="7279572"/>
                  <a:pt x="6375114" y="7296341"/>
                  <a:pt x="6400800" y="7602639"/>
                </a:cubicBezTo>
                <a:cubicBezTo>
                  <a:pt x="6426486" y="7908938"/>
                  <a:pt x="6405103" y="7940791"/>
                  <a:pt x="6400800" y="8084172"/>
                </a:cubicBezTo>
                <a:cubicBezTo>
                  <a:pt x="6396497" y="8227553"/>
                  <a:pt x="6400835" y="8420043"/>
                  <a:pt x="6400800" y="8752967"/>
                </a:cubicBezTo>
                <a:cubicBezTo>
                  <a:pt x="6400765" y="9085891"/>
                  <a:pt x="6384556" y="9219094"/>
                  <a:pt x="6400800" y="9421762"/>
                </a:cubicBezTo>
                <a:cubicBezTo>
                  <a:pt x="6402183" y="9449889"/>
                  <a:pt x="6377875" y="9483988"/>
                  <a:pt x="6342169" y="9480393"/>
                </a:cubicBezTo>
                <a:cubicBezTo>
                  <a:pt x="5978130" y="9469257"/>
                  <a:pt x="5883865" y="9516424"/>
                  <a:pt x="5518327" y="9480393"/>
                </a:cubicBezTo>
                <a:cubicBezTo>
                  <a:pt x="5152789" y="9444362"/>
                  <a:pt x="4921177" y="9453398"/>
                  <a:pt x="4757321" y="9480393"/>
                </a:cubicBezTo>
                <a:cubicBezTo>
                  <a:pt x="4593465" y="9507388"/>
                  <a:pt x="4420215" y="9466950"/>
                  <a:pt x="4184821" y="9480393"/>
                </a:cubicBezTo>
                <a:cubicBezTo>
                  <a:pt x="3949427" y="9493836"/>
                  <a:pt x="3712029" y="9504149"/>
                  <a:pt x="3423815" y="9480393"/>
                </a:cubicBezTo>
                <a:cubicBezTo>
                  <a:pt x="3135601" y="9456637"/>
                  <a:pt x="3065601" y="9481966"/>
                  <a:pt x="2914150" y="9480393"/>
                </a:cubicBezTo>
                <a:cubicBezTo>
                  <a:pt x="2762700" y="9478820"/>
                  <a:pt x="2519723" y="9458311"/>
                  <a:pt x="2153144" y="9480393"/>
                </a:cubicBezTo>
                <a:cubicBezTo>
                  <a:pt x="1786565" y="9502475"/>
                  <a:pt x="1823131" y="9453390"/>
                  <a:pt x="1580644" y="9480393"/>
                </a:cubicBezTo>
                <a:cubicBezTo>
                  <a:pt x="1338157" y="9507396"/>
                  <a:pt x="1290747" y="9458944"/>
                  <a:pt x="1070979" y="9480393"/>
                </a:cubicBezTo>
                <a:cubicBezTo>
                  <a:pt x="851212" y="9501842"/>
                  <a:pt x="464010" y="9434185"/>
                  <a:pt x="58631" y="9480393"/>
                </a:cubicBezTo>
                <a:cubicBezTo>
                  <a:pt x="24805" y="9485799"/>
                  <a:pt x="1785" y="9454655"/>
                  <a:pt x="0" y="9421762"/>
                </a:cubicBezTo>
                <a:cubicBezTo>
                  <a:pt x="-20302" y="9238786"/>
                  <a:pt x="21886" y="8834953"/>
                  <a:pt x="0" y="8659336"/>
                </a:cubicBezTo>
                <a:cubicBezTo>
                  <a:pt x="-21886" y="8483719"/>
                  <a:pt x="-20921" y="8355394"/>
                  <a:pt x="0" y="8177803"/>
                </a:cubicBezTo>
                <a:cubicBezTo>
                  <a:pt x="20921" y="8000212"/>
                  <a:pt x="-6233" y="7826140"/>
                  <a:pt x="0" y="7602639"/>
                </a:cubicBezTo>
                <a:cubicBezTo>
                  <a:pt x="6233" y="7379138"/>
                  <a:pt x="16371" y="7080952"/>
                  <a:pt x="0" y="6933844"/>
                </a:cubicBezTo>
                <a:cubicBezTo>
                  <a:pt x="-16371" y="6786736"/>
                  <a:pt x="-11660" y="6604747"/>
                  <a:pt x="0" y="6452312"/>
                </a:cubicBezTo>
                <a:cubicBezTo>
                  <a:pt x="11660" y="6299877"/>
                  <a:pt x="-33391" y="6005441"/>
                  <a:pt x="0" y="5596254"/>
                </a:cubicBezTo>
                <a:cubicBezTo>
                  <a:pt x="33391" y="5187067"/>
                  <a:pt x="3900" y="5116113"/>
                  <a:pt x="0" y="4927459"/>
                </a:cubicBezTo>
                <a:cubicBezTo>
                  <a:pt x="-3900" y="4738806"/>
                  <a:pt x="6026" y="4322142"/>
                  <a:pt x="0" y="4071401"/>
                </a:cubicBezTo>
                <a:cubicBezTo>
                  <a:pt x="-6026" y="3820660"/>
                  <a:pt x="-19344" y="3485277"/>
                  <a:pt x="0" y="3308975"/>
                </a:cubicBezTo>
                <a:cubicBezTo>
                  <a:pt x="19344" y="3132673"/>
                  <a:pt x="10310" y="2964099"/>
                  <a:pt x="0" y="2733811"/>
                </a:cubicBezTo>
                <a:cubicBezTo>
                  <a:pt x="-10310" y="2503523"/>
                  <a:pt x="-12703" y="2333956"/>
                  <a:pt x="0" y="1971385"/>
                </a:cubicBezTo>
                <a:cubicBezTo>
                  <a:pt x="12703" y="1608814"/>
                  <a:pt x="12963" y="1669969"/>
                  <a:pt x="0" y="1489852"/>
                </a:cubicBezTo>
                <a:cubicBezTo>
                  <a:pt x="-12963" y="1309735"/>
                  <a:pt x="-14299" y="1065085"/>
                  <a:pt x="0" y="821057"/>
                </a:cubicBezTo>
                <a:cubicBezTo>
                  <a:pt x="14299" y="577029"/>
                  <a:pt x="8671" y="281877"/>
                  <a:pt x="0" y="58631"/>
                </a:cubicBezTo>
                <a:close/>
              </a:path>
            </a:pathLst>
          </a:custGeom>
          <a:solidFill>
            <a:schemeClr val="bg1"/>
          </a:solidFill>
          <a:ln>
            <a:solidFill>
              <a:schemeClr val="tx1"/>
            </a:solidFill>
            <a:extLst>
              <a:ext uri="{C807C97D-BFC1-408E-A445-0C87EB9F89A2}">
                <ask:lineSketchStyleProps xmlns:ask="http://schemas.microsoft.com/office/drawing/2018/sketchyshapes" xmln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3AC2FBD1-416F-7D4E-A4C4-5CC6121E0695}"/>
              </a:ext>
            </a:extLst>
          </p:cNvPr>
          <p:cNvSpPr>
            <a:spLocks noGrp="1"/>
          </p:cNvSpPr>
          <p:nvPr>
            <p:ph idx="1"/>
          </p:nvPr>
        </p:nvSpPr>
        <p:spPr>
          <a:xfrm>
            <a:off x="503019" y="387927"/>
            <a:ext cx="5915025" cy="4475018"/>
          </a:xfrm>
        </p:spPr>
        <p:txBody>
          <a:bodyPr numCol="2" spcCol="108000">
            <a:noAutofit/>
          </a:bodyPr>
          <a:lstStyle/>
          <a:p>
            <a:pPr marL="0" indent="0">
              <a:buNone/>
            </a:pPr>
            <a:r>
              <a:rPr lang="en-GB" sz="1100" dirty="0">
                <a:solidFill>
                  <a:srgbClr val="92A000"/>
                </a:solidFill>
              </a:rPr>
              <a:t>Why do people live in tectonically active areas?</a:t>
            </a:r>
            <a:br>
              <a:rPr lang="en-GB" sz="1100" dirty="0">
                <a:solidFill>
                  <a:srgbClr val="92A000"/>
                </a:solidFill>
              </a:rPr>
            </a:br>
            <a:r>
              <a:rPr lang="en-GB" sz="1100" dirty="0"/>
              <a:t>Iceland is a pioneer in the use of </a:t>
            </a:r>
            <a:r>
              <a:rPr lang="en-GB" sz="1100" b="1" dirty="0"/>
              <a:t>geothermal energy </a:t>
            </a:r>
            <a:r>
              <a:rPr lang="en-GB" sz="1100" dirty="0"/>
              <a:t>for space heating (see figure 3). Generating electricity with geothermal energy has increased significantly in recent years. Geothermal power facilities currently generate 25% of the country's total electricity production.</a:t>
            </a:r>
          </a:p>
          <a:p>
            <a:pPr marL="0" indent="0">
              <a:buNone/>
            </a:pPr>
            <a:r>
              <a:rPr lang="en-GB" sz="1100" dirty="0"/>
              <a:t>Since the eruption of Eyjafjallajökull in 2010, the government has promoted Iceland’s unique volcanic environment leading to a boom in international tourism.</a:t>
            </a:r>
          </a:p>
          <a:p>
            <a:pPr marL="0" indent="0">
              <a:buNone/>
            </a:pPr>
            <a:r>
              <a:rPr lang="en-GB" sz="1100" b="1" dirty="0">
                <a:solidFill>
                  <a:srgbClr val="92A000"/>
                </a:solidFill>
              </a:rPr>
              <a:t>Management, monitoring and response </a:t>
            </a:r>
            <a:r>
              <a:rPr lang="en-GB" sz="1100" b="1" dirty="0"/>
              <a:t/>
            </a:r>
            <a:br>
              <a:rPr lang="en-GB" sz="1100" b="1" dirty="0"/>
            </a:br>
            <a:r>
              <a:rPr lang="en-GB" sz="1100" dirty="0"/>
              <a:t>The Icelandic Meteorological Office (IMO) is not only Iceland’s national weather service, it is also responsible for monitoring volcanic and seismic activity. The IMO has an extensive network of seismic monitoring stations across the country. The IMO said the eruption of Fagradalsfjall began at about 20:45 GMT on Friday and was later confirmed via webcams and satellite images. </a:t>
            </a:r>
          </a:p>
          <a:p>
            <a:pPr marL="0" indent="0">
              <a:buNone/>
            </a:pPr>
            <a:r>
              <a:rPr lang="en-GB" sz="1100" dirty="0"/>
              <a:t>A coastguard helicopter was immediately sent to survey the area, about 30 km (19 miles) from Reykjavik.</a:t>
            </a:r>
          </a:p>
          <a:p>
            <a:pPr marL="0" indent="0">
              <a:buNone/>
            </a:pPr>
            <a:r>
              <a:rPr lang="en-GB" sz="1100" dirty="0"/>
              <a:t>Immediately following the eruption, Iceland’s prime minister </a:t>
            </a:r>
            <a:r>
              <a:rPr lang="en-GB" sz="1100" dirty="0" err="1"/>
              <a:t>Katrín</a:t>
            </a:r>
            <a:r>
              <a:rPr lang="en-GB" sz="1100" dirty="0"/>
              <a:t> </a:t>
            </a:r>
            <a:r>
              <a:rPr lang="en-GB" sz="1100" dirty="0" err="1"/>
              <a:t>Jakobsdóttir</a:t>
            </a:r>
            <a:r>
              <a:rPr lang="en-GB" sz="1100" dirty="0"/>
              <a:t> announced on Twitter, “A volcanic eruption has begun in Fagradalsfjall on the Reykjanes peninsula. We are monitoring the situation closely, and as of now, it is not considered a threat to surrounding towns. We ask people to keep away from the immediate area and stay safe”.</a:t>
            </a:r>
          </a:p>
          <a:p>
            <a:pPr marL="0" indent="0">
              <a:buNone/>
            </a:pPr>
            <a:r>
              <a:rPr lang="en-GB" sz="1100" dirty="0"/>
              <a:t>A coastguard helicopter was sent to survey the area, about 30 km (19 miles) from Reykjavik.</a:t>
            </a:r>
          </a:p>
          <a:p>
            <a:pPr marL="0" indent="0">
              <a:buNone/>
            </a:pPr>
            <a:r>
              <a:rPr lang="en-GB" sz="1100" dirty="0"/>
              <a:t>Following safety assessments, the government opened the eruption site to the public after several days. As the site is remote and difficult to access due to the uneven surface formed from previous lava flows and a 90-minute hike from the nearest main road, authorities marked out routes to access the site. The paths resolved the problems caused by people becoming lost in the dark in the early days of the eruption.</a:t>
            </a:r>
          </a:p>
          <a:p>
            <a:pPr marL="0" indent="0">
              <a:buNone/>
            </a:pPr>
            <a:r>
              <a:rPr lang="en-GB" sz="1100" dirty="0"/>
              <a:t>Monitoring equipment has been installed at the site, including devices to measure CO</a:t>
            </a:r>
            <a:r>
              <a:rPr lang="en-GB" sz="1100" baseline="-25000" dirty="0"/>
              <a:t>2</a:t>
            </a:r>
            <a:r>
              <a:rPr lang="en-GB" sz="1100" dirty="0"/>
              <a:t> levels and webcams to monitor the eruption. </a:t>
            </a:r>
          </a:p>
          <a:p>
            <a:pPr marL="0" indent="0">
              <a:buNone/>
            </a:pPr>
            <a:r>
              <a:rPr lang="en-GB" sz="1100" dirty="0"/>
              <a:t>Conditions at the site are continually monitored, with daily notices issued to the public regarding the site’s safety. High CO</a:t>
            </a:r>
            <a:r>
              <a:rPr lang="en-GB" sz="1100" baseline="-25000" dirty="0"/>
              <a:t>2</a:t>
            </a:r>
            <a:r>
              <a:rPr lang="en-GB" sz="1100" dirty="0"/>
              <a:t> levels, dangerous weather conditions and volcanic activity have led to the area being temporarily closed to the public since the initial eruption. </a:t>
            </a:r>
          </a:p>
        </p:txBody>
      </p:sp>
      <p:pic>
        <p:nvPicPr>
          <p:cNvPr id="8" name="Picture 7" descr="A picture containing sky, outdoor&#10;&#10;Description automatically generated">
            <a:extLst>
              <a:ext uri="{FF2B5EF4-FFF2-40B4-BE49-F238E27FC236}">
                <a16:creationId xmlns:a16="http://schemas.microsoft.com/office/drawing/2014/main" id="{BFC12A96-09A4-F149-8B25-5A29C295BD5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9594" y="4934326"/>
            <a:ext cx="5732296" cy="4292801"/>
          </a:xfrm>
          <a:prstGeom prst="rect">
            <a:avLst/>
          </a:prstGeom>
        </p:spPr>
      </p:pic>
      <p:sp>
        <p:nvSpPr>
          <p:cNvPr id="9" name="TextBox 8">
            <a:extLst>
              <a:ext uri="{FF2B5EF4-FFF2-40B4-BE49-F238E27FC236}">
                <a16:creationId xmlns:a16="http://schemas.microsoft.com/office/drawing/2014/main" id="{4C7B3868-6ABE-3847-A3BD-635D34A117BE}"/>
              </a:ext>
            </a:extLst>
          </p:cNvPr>
          <p:cNvSpPr txBox="1"/>
          <p:nvPr/>
        </p:nvSpPr>
        <p:spPr>
          <a:xfrm>
            <a:off x="512618" y="9282545"/>
            <a:ext cx="4779818" cy="276999"/>
          </a:xfrm>
          <a:prstGeom prst="rect">
            <a:avLst/>
          </a:prstGeom>
          <a:noFill/>
        </p:spPr>
        <p:txBody>
          <a:bodyPr wrap="square" rtlCol="0">
            <a:spAutoFit/>
          </a:bodyPr>
          <a:lstStyle/>
          <a:p>
            <a:r>
              <a:rPr lang="en-GB" sz="1200" dirty="0"/>
              <a:t>Figure 3 – A geothermal energy plant in Iceland</a:t>
            </a:r>
          </a:p>
        </p:txBody>
      </p:sp>
      <p:sp>
        <p:nvSpPr>
          <p:cNvPr id="6" name="TextBox 5">
            <a:extLst>
              <a:ext uri="{FF2B5EF4-FFF2-40B4-BE49-F238E27FC236}">
                <a16:creationId xmlns:a16="http://schemas.microsoft.com/office/drawing/2014/main" id="{B9688FB1-B9BE-1E49-8101-B03AB0784D53}"/>
              </a:ext>
            </a:extLst>
          </p:cNvPr>
          <p:cNvSpPr txBox="1"/>
          <p:nvPr/>
        </p:nvSpPr>
        <p:spPr>
          <a:xfrm>
            <a:off x="242049" y="519952"/>
            <a:ext cx="421339" cy="307777"/>
          </a:xfrm>
          <a:prstGeom prst="rect">
            <a:avLst/>
          </a:prstGeom>
          <a:noFill/>
        </p:spPr>
        <p:txBody>
          <a:bodyPr wrap="square" rtlCol="0">
            <a:spAutoFit/>
          </a:bodyPr>
          <a:lstStyle/>
          <a:p>
            <a:r>
              <a:rPr lang="en-GB" sz="1400" dirty="0">
                <a:solidFill>
                  <a:schemeClr val="bg2">
                    <a:lumMod val="75000"/>
                  </a:schemeClr>
                </a:solidFill>
              </a:rPr>
              <a:t>24</a:t>
            </a:r>
            <a:endParaRPr lang="en-GB" dirty="0">
              <a:solidFill>
                <a:schemeClr val="bg2">
                  <a:lumMod val="75000"/>
                </a:schemeClr>
              </a:solidFill>
            </a:endParaRPr>
          </a:p>
        </p:txBody>
      </p:sp>
      <p:sp>
        <p:nvSpPr>
          <p:cNvPr id="7" name="TextBox 6">
            <a:extLst>
              <a:ext uri="{FF2B5EF4-FFF2-40B4-BE49-F238E27FC236}">
                <a16:creationId xmlns:a16="http://schemas.microsoft.com/office/drawing/2014/main" id="{8AACDDCA-A616-E34F-A8DD-3C0BCBA58DCD}"/>
              </a:ext>
            </a:extLst>
          </p:cNvPr>
          <p:cNvSpPr txBox="1"/>
          <p:nvPr/>
        </p:nvSpPr>
        <p:spPr>
          <a:xfrm>
            <a:off x="251013" y="1532964"/>
            <a:ext cx="421339" cy="307777"/>
          </a:xfrm>
          <a:prstGeom prst="rect">
            <a:avLst/>
          </a:prstGeom>
          <a:noFill/>
        </p:spPr>
        <p:txBody>
          <a:bodyPr wrap="square" rtlCol="0">
            <a:spAutoFit/>
          </a:bodyPr>
          <a:lstStyle/>
          <a:p>
            <a:r>
              <a:rPr lang="en-GB" sz="1400" dirty="0">
                <a:solidFill>
                  <a:schemeClr val="bg2">
                    <a:lumMod val="75000"/>
                  </a:schemeClr>
                </a:solidFill>
              </a:rPr>
              <a:t>25</a:t>
            </a:r>
            <a:endParaRPr lang="en-GB" dirty="0">
              <a:solidFill>
                <a:schemeClr val="bg2">
                  <a:lumMod val="75000"/>
                </a:schemeClr>
              </a:solidFill>
            </a:endParaRPr>
          </a:p>
        </p:txBody>
      </p:sp>
      <p:sp>
        <p:nvSpPr>
          <p:cNvPr id="10" name="TextBox 9">
            <a:extLst>
              <a:ext uri="{FF2B5EF4-FFF2-40B4-BE49-F238E27FC236}">
                <a16:creationId xmlns:a16="http://schemas.microsoft.com/office/drawing/2014/main" id="{A537CBDC-D0C5-9A49-AACF-F34036C577F6}"/>
              </a:ext>
            </a:extLst>
          </p:cNvPr>
          <p:cNvSpPr txBox="1"/>
          <p:nvPr/>
        </p:nvSpPr>
        <p:spPr>
          <a:xfrm>
            <a:off x="251013" y="2375647"/>
            <a:ext cx="421339" cy="307777"/>
          </a:xfrm>
          <a:prstGeom prst="rect">
            <a:avLst/>
          </a:prstGeom>
          <a:noFill/>
        </p:spPr>
        <p:txBody>
          <a:bodyPr wrap="square" rtlCol="0">
            <a:spAutoFit/>
          </a:bodyPr>
          <a:lstStyle/>
          <a:p>
            <a:r>
              <a:rPr lang="en-GB" sz="1400" dirty="0">
                <a:solidFill>
                  <a:schemeClr val="bg2">
                    <a:lumMod val="75000"/>
                  </a:schemeClr>
                </a:solidFill>
              </a:rPr>
              <a:t>26</a:t>
            </a:r>
            <a:endParaRPr lang="en-GB" dirty="0">
              <a:solidFill>
                <a:schemeClr val="bg2">
                  <a:lumMod val="75000"/>
                </a:schemeClr>
              </a:solidFill>
            </a:endParaRPr>
          </a:p>
        </p:txBody>
      </p:sp>
      <p:sp>
        <p:nvSpPr>
          <p:cNvPr id="11" name="TextBox 10">
            <a:extLst>
              <a:ext uri="{FF2B5EF4-FFF2-40B4-BE49-F238E27FC236}">
                <a16:creationId xmlns:a16="http://schemas.microsoft.com/office/drawing/2014/main" id="{3EC5C4E7-A291-1844-87C5-B1FADBFF80A0}"/>
              </a:ext>
            </a:extLst>
          </p:cNvPr>
          <p:cNvSpPr txBox="1"/>
          <p:nvPr/>
        </p:nvSpPr>
        <p:spPr>
          <a:xfrm>
            <a:off x="242048" y="3693458"/>
            <a:ext cx="421339" cy="307777"/>
          </a:xfrm>
          <a:prstGeom prst="rect">
            <a:avLst/>
          </a:prstGeom>
          <a:noFill/>
        </p:spPr>
        <p:txBody>
          <a:bodyPr wrap="square" rtlCol="0">
            <a:spAutoFit/>
          </a:bodyPr>
          <a:lstStyle/>
          <a:p>
            <a:r>
              <a:rPr lang="en-GB" sz="1400" dirty="0">
                <a:solidFill>
                  <a:schemeClr val="bg2">
                    <a:lumMod val="75000"/>
                  </a:schemeClr>
                </a:solidFill>
              </a:rPr>
              <a:t>27</a:t>
            </a:r>
            <a:endParaRPr lang="en-GB" dirty="0">
              <a:solidFill>
                <a:schemeClr val="bg2">
                  <a:lumMod val="75000"/>
                </a:schemeClr>
              </a:solidFill>
            </a:endParaRPr>
          </a:p>
        </p:txBody>
      </p:sp>
      <p:sp>
        <p:nvSpPr>
          <p:cNvPr id="12" name="TextBox 11">
            <a:extLst>
              <a:ext uri="{FF2B5EF4-FFF2-40B4-BE49-F238E27FC236}">
                <a16:creationId xmlns:a16="http://schemas.microsoft.com/office/drawing/2014/main" id="{BC539229-BBF4-9549-B718-5CA5287FAD0F}"/>
              </a:ext>
            </a:extLst>
          </p:cNvPr>
          <p:cNvSpPr txBox="1"/>
          <p:nvPr/>
        </p:nvSpPr>
        <p:spPr>
          <a:xfrm>
            <a:off x="259977" y="4249269"/>
            <a:ext cx="421339" cy="307777"/>
          </a:xfrm>
          <a:prstGeom prst="rect">
            <a:avLst/>
          </a:prstGeom>
          <a:noFill/>
        </p:spPr>
        <p:txBody>
          <a:bodyPr wrap="square" rtlCol="0">
            <a:spAutoFit/>
          </a:bodyPr>
          <a:lstStyle/>
          <a:p>
            <a:r>
              <a:rPr lang="en-GB" sz="1400" dirty="0">
                <a:solidFill>
                  <a:schemeClr val="bg2">
                    <a:lumMod val="75000"/>
                  </a:schemeClr>
                </a:solidFill>
              </a:rPr>
              <a:t>28</a:t>
            </a:r>
            <a:endParaRPr lang="en-GB" dirty="0">
              <a:solidFill>
                <a:schemeClr val="bg2">
                  <a:lumMod val="75000"/>
                </a:schemeClr>
              </a:solidFill>
            </a:endParaRPr>
          </a:p>
        </p:txBody>
      </p:sp>
      <p:sp>
        <p:nvSpPr>
          <p:cNvPr id="13" name="TextBox 12">
            <a:extLst>
              <a:ext uri="{FF2B5EF4-FFF2-40B4-BE49-F238E27FC236}">
                <a16:creationId xmlns:a16="http://schemas.microsoft.com/office/drawing/2014/main" id="{1FD86415-C242-9E4A-9586-C130086A090B}"/>
              </a:ext>
            </a:extLst>
          </p:cNvPr>
          <p:cNvSpPr txBox="1"/>
          <p:nvPr/>
        </p:nvSpPr>
        <p:spPr>
          <a:xfrm>
            <a:off x="6239436" y="1228164"/>
            <a:ext cx="421339" cy="307777"/>
          </a:xfrm>
          <a:prstGeom prst="rect">
            <a:avLst/>
          </a:prstGeom>
          <a:noFill/>
        </p:spPr>
        <p:txBody>
          <a:bodyPr wrap="square" rtlCol="0">
            <a:spAutoFit/>
          </a:bodyPr>
          <a:lstStyle/>
          <a:p>
            <a:r>
              <a:rPr lang="en-GB" sz="1400" dirty="0">
                <a:solidFill>
                  <a:schemeClr val="bg2">
                    <a:lumMod val="75000"/>
                  </a:schemeClr>
                </a:solidFill>
              </a:rPr>
              <a:t>29</a:t>
            </a:r>
            <a:endParaRPr lang="en-GB" dirty="0">
              <a:solidFill>
                <a:schemeClr val="bg2">
                  <a:lumMod val="75000"/>
                </a:schemeClr>
              </a:solidFill>
            </a:endParaRPr>
          </a:p>
        </p:txBody>
      </p:sp>
      <p:sp>
        <p:nvSpPr>
          <p:cNvPr id="14" name="TextBox 13">
            <a:extLst>
              <a:ext uri="{FF2B5EF4-FFF2-40B4-BE49-F238E27FC236}">
                <a16:creationId xmlns:a16="http://schemas.microsoft.com/office/drawing/2014/main" id="{E3CC3D73-31E8-BA4F-A0DF-D62786785326}"/>
              </a:ext>
            </a:extLst>
          </p:cNvPr>
          <p:cNvSpPr txBox="1"/>
          <p:nvPr/>
        </p:nvSpPr>
        <p:spPr>
          <a:xfrm>
            <a:off x="6239436" y="1622611"/>
            <a:ext cx="421339" cy="307777"/>
          </a:xfrm>
          <a:prstGeom prst="rect">
            <a:avLst/>
          </a:prstGeom>
          <a:noFill/>
        </p:spPr>
        <p:txBody>
          <a:bodyPr wrap="square" rtlCol="0">
            <a:spAutoFit/>
          </a:bodyPr>
          <a:lstStyle/>
          <a:p>
            <a:r>
              <a:rPr lang="en-GB" sz="1400" dirty="0">
                <a:solidFill>
                  <a:schemeClr val="bg2">
                    <a:lumMod val="75000"/>
                  </a:schemeClr>
                </a:solidFill>
              </a:rPr>
              <a:t>30</a:t>
            </a:r>
            <a:endParaRPr lang="en-GB" dirty="0">
              <a:solidFill>
                <a:schemeClr val="bg2">
                  <a:lumMod val="75000"/>
                </a:schemeClr>
              </a:solidFill>
            </a:endParaRPr>
          </a:p>
        </p:txBody>
      </p:sp>
      <p:sp>
        <p:nvSpPr>
          <p:cNvPr id="15" name="TextBox 14">
            <a:extLst>
              <a:ext uri="{FF2B5EF4-FFF2-40B4-BE49-F238E27FC236}">
                <a16:creationId xmlns:a16="http://schemas.microsoft.com/office/drawing/2014/main" id="{F4C2A6E9-77A1-B749-BD66-5781C31DB702}"/>
              </a:ext>
            </a:extLst>
          </p:cNvPr>
          <p:cNvSpPr txBox="1"/>
          <p:nvPr/>
        </p:nvSpPr>
        <p:spPr>
          <a:xfrm>
            <a:off x="6266330" y="3074894"/>
            <a:ext cx="421339" cy="307777"/>
          </a:xfrm>
          <a:prstGeom prst="rect">
            <a:avLst/>
          </a:prstGeom>
          <a:noFill/>
        </p:spPr>
        <p:txBody>
          <a:bodyPr wrap="square" rtlCol="0">
            <a:spAutoFit/>
          </a:bodyPr>
          <a:lstStyle/>
          <a:p>
            <a:r>
              <a:rPr lang="en-GB" sz="1400" dirty="0">
                <a:solidFill>
                  <a:schemeClr val="bg2">
                    <a:lumMod val="75000"/>
                  </a:schemeClr>
                </a:solidFill>
              </a:rPr>
              <a:t>31</a:t>
            </a:r>
            <a:endParaRPr lang="en-GB" dirty="0">
              <a:solidFill>
                <a:schemeClr val="bg2">
                  <a:lumMod val="75000"/>
                </a:schemeClr>
              </a:solidFill>
            </a:endParaRPr>
          </a:p>
        </p:txBody>
      </p:sp>
      <p:sp>
        <p:nvSpPr>
          <p:cNvPr id="16" name="TextBox 15">
            <a:extLst>
              <a:ext uri="{FF2B5EF4-FFF2-40B4-BE49-F238E27FC236}">
                <a16:creationId xmlns:a16="http://schemas.microsoft.com/office/drawing/2014/main" id="{B29DF057-19DA-BB46-A3C7-758E964C05D4}"/>
              </a:ext>
            </a:extLst>
          </p:cNvPr>
          <p:cNvSpPr txBox="1"/>
          <p:nvPr/>
        </p:nvSpPr>
        <p:spPr>
          <a:xfrm>
            <a:off x="6275295" y="3630706"/>
            <a:ext cx="421339" cy="307777"/>
          </a:xfrm>
          <a:prstGeom prst="rect">
            <a:avLst/>
          </a:prstGeom>
          <a:noFill/>
        </p:spPr>
        <p:txBody>
          <a:bodyPr wrap="square" rtlCol="0">
            <a:spAutoFit/>
          </a:bodyPr>
          <a:lstStyle/>
          <a:p>
            <a:r>
              <a:rPr lang="en-GB" sz="1400" dirty="0">
                <a:solidFill>
                  <a:schemeClr val="bg2">
                    <a:lumMod val="75000"/>
                  </a:schemeClr>
                </a:solidFill>
              </a:rPr>
              <a:t>32</a:t>
            </a:r>
            <a:endParaRPr lang="en-GB" dirty="0">
              <a:solidFill>
                <a:schemeClr val="bg2">
                  <a:lumMod val="75000"/>
                </a:schemeClr>
              </a:solidFill>
            </a:endParaRPr>
          </a:p>
        </p:txBody>
      </p:sp>
      <p:sp>
        <p:nvSpPr>
          <p:cNvPr id="17" name="TextBox 16">
            <a:extLst>
              <a:ext uri="{FF2B5EF4-FFF2-40B4-BE49-F238E27FC236}">
                <a16:creationId xmlns:a16="http://schemas.microsoft.com/office/drawing/2014/main" id="{D3AC49DB-A080-F247-9A4C-DB9BF4410DA3}"/>
              </a:ext>
            </a:extLst>
          </p:cNvPr>
          <p:cNvSpPr txBox="1"/>
          <p:nvPr/>
        </p:nvSpPr>
        <p:spPr>
          <a:xfrm>
            <a:off x="6211997" y="305154"/>
            <a:ext cx="531704" cy="307777"/>
          </a:xfrm>
          <a:prstGeom prst="rect">
            <a:avLst/>
          </a:prstGeom>
          <a:noFill/>
        </p:spPr>
        <p:txBody>
          <a:bodyPr wrap="square" rtlCol="0">
            <a:spAutoFit/>
          </a:bodyPr>
          <a:lstStyle/>
          <a:p>
            <a:pPr algn="ctr"/>
            <a:r>
              <a:rPr lang="en-GB" sz="1400" dirty="0"/>
              <a:t>4</a:t>
            </a:r>
          </a:p>
        </p:txBody>
      </p:sp>
    </p:spTree>
    <p:extLst>
      <p:ext uri="{BB962C8B-B14F-4D97-AF65-F5344CB8AC3E}">
        <p14:creationId xmlns:p14="http://schemas.microsoft.com/office/powerpoint/2010/main" val="1836447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BD59D5FD-255B-A343-868F-7FEF34250AC5}"/>
              </a:ext>
            </a:extLst>
          </p:cNvPr>
          <p:cNvSpPr/>
          <p:nvPr/>
        </p:nvSpPr>
        <p:spPr>
          <a:xfrm>
            <a:off x="221673" y="217789"/>
            <a:ext cx="6400800" cy="9480393"/>
          </a:xfrm>
          <a:custGeom>
            <a:avLst/>
            <a:gdLst>
              <a:gd name="connsiteX0" fmla="*/ 0 w 6400800"/>
              <a:gd name="connsiteY0" fmla="*/ 58631 h 9480393"/>
              <a:gd name="connsiteX1" fmla="*/ 58631 w 6400800"/>
              <a:gd name="connsiteY1" fmla="*/ 0 h 9480393"/>
              <a:gd name="connsiteX2" fmla="*/ 819637 w 6400800"/>
              <a:gd name="connsiteY2" fmla="*/ 0 h 9480393"/>
              <a:gd name="connsiteX3" fmla="*/ 1454973 w 6400800"/>
              <a:gd name="connsiteY3" fmla="*/ 0 h 9480393"/>
              <a:gd name="connsiteX4" fmla="*/ 2027473 w 6400800"/>
              <a:gd name="connsiteY4" fmla="*/ 0 h 9480393"/>
              <a:gd name="connsiteX5" fmla="*/ 2725644 w 6400800"/>
              <a:gd name="connsiteY5" fmla="*/ 0 h 9480393"/>
              <a:gd name="connsiteX6" fmla="*/ 3486650 w 6400800"/>
              <a:gd name="connsiteY6" fmla="*/ 0 h 9480393"/>
              <a:gd name="connsiteX7" fmla="*/ 4310492 w 6400800"/>
              <a:gd name="connsiteY7" fmla="*/ 0 h 9480393"/>
              <a:gd name="connsiteX8" fmla="*/ 5071498 w 6400800"/>
              <a:gd name="connsiteY8" fmla="*/ 0 h 9480393"/>
              <a:gd name="connsiteX9" fmla="*/ 6342169 w 6400800"/>
              <a:gd name="connsiteY9" fmla="*/ 0 h 9480393"/>
              <a:gd name="connsiteX10" fmla="*/ 6400800 w 6400800"/>
              <a:gd name="connsiteY10" fmla="*/ 58631 h 9480393"/>
              <a:gd name="connsiteX11" fmla="*/ 6400800 w 6400800"/>
              <a:gd name="connsiteY11" fmla="*/ 727426 h 9480393"/>
              <a:gd name="connsiteX12" fmla="*/ 6400800 w 6400800"/>
              <a:gd name="connsiteY12" fmla="*/ 1302590 h 9480393"/>
              <a:gd name="connsiteX13" fmla="*/ 6400800 w 6400800"/>
              <a:gd name="connsiteY13" fmla="*/ 1784122 h 9480393"/>
              <a:gd name="connsiteX14" fmla="*/ 6400800 w 6400800"/>
              <a:gd name="connsiteY14" fmla="*/ 2172023 h 9480393"/>
              <a:gd name="connsiteX15" fmla="*/ 6400800 w 6400800"/>
              <a:gd name="connsiteY15" fmla="*/ 2653556 h 9480393"/>
              <a:gd name="connsiteX16" fmla="*/ 6400800 w 6400800"/>
              <a:gd name="connsiteY16" fmla="*/ 3135088 h 9480393"/>
              <a:gd name="connsiteX17" fmla="*/ 6400800 w 6400800"/>
              <a:gd name="connsiteY17" fmla="*/ 3803883 h 9480393"/>
              <a:gd name="connsiteX18" fmla="*/ 6400800 w 6400800"/>
              <a:gd name="connsiteY18" fmla="*/ 4472678 h 9480393"/>
              <a:gd name="connsiteX19" fmla="*/ 6400800 w 6400800"/>
              <a:gd name="connsiteY19" fmla="*/ 5047842 h 9480393"/>
              <a:gd name="connsiteX20" fmla="*/ 6400800 w 6400800"/>
              <a:gd name="connsiteY20" fmla="*/ 5903900 h 9480393"/>
              <a:gd name="connsiteX21" fmla="*/ 6400800 w 6400800"/>
              <a:gd name="connsiteY21" fmla="*/ 6385432 h 9480393"/>
              <a:gd name="connsiteX22" fmla="*/ 6400800 w 6400800"/>
              <a:gd name="connsiteY22" fmla="*/ 7241490 h 9480393"/>
              <a:gd name="connsiteX23" fmla="*/ 6400800 w 6400800"/>
              <a:gd name="connsiteY23" fmla="*/ 7723023 h 9480393"/>
              <a:gd name="connsiteX24" fmla="*/ 6400800 w 6400800"/>
              <a:gd name="connsiteY24" fmla="*/ 8485449 h 9480393"/>
              <a:gd name="connsiteX25" fmla="*/ 6400800 w 6400800"/>
              <a:gd name="connsiteY25" fmla="*/ 9421762 h 9480393"/>
              <a:gd name="connsiteX26" fmla="*/ 6342169 w 6400800"/>
              <a:gd name="connsiteY26" fmla="*/ 9480393 h 9480393"/>
              <a:gd name="connsiteX27" fmla="*/ 5769669 w 6400800"/>
              <a:gd name="connsiteY27" fmla="*/ 9480393 h 9480393"/>
              <a:gd name="connsiteX28" fmla="*/ 5260004 w 6400800"/>
              <a:gd name="connsiteY28" fmla="*/ 9480393 h 9480393"/>
              <a:gd name="connsiteX29" fmla="*/ 4561833 w 6400800"/>
              <a:gd name="connsiteY29" fmla="*/ 9480393 h 9480393"/>
              <a:gd name="connsiteX30" fmla="*/ 3926498 w 6400800"/>
              <a:gd name="connsiteY30" fmla="*/ 9480393 h 9480393"/>
              <a:gd name="connsiteX31" fmla="*/ 3291162 w 6400800"/>
              <a:gd name="connsiteY31" fmla="*/ 9480393 h 9480393"/>
              <a:gd name="connsiteX32" fmla="*/ 2655827 w 6400800"/>
              <a:gd name="connsiteY32" fmla="*/ 9480393 h 9480393"/>
              <a:gd name="connsiteX33" fmla="*/ 2146162 w 6400800"/>
              <a:gd name="connsiteY33" fmla="*/ 9480393 h 9480393"/>
              <a:gd name="connsiteX34" fmla="*/ 1322320 w 6400800"/>
              <a:gd name="connsiteY34" fmla="*/ 9480393 h 9480393"/>
              <a:gd name="connsiteX35" fmla="*/ 58631 w 6400800"/>
              <a:gd name="connsiteY35" fmla="*/ 9480393 h 9480393"/>
              <a:gd name="connsiteX36" fmla="*/ 0 w 6400800"/>
              <a:gd name="connsiteY36" fmla="*/ 9421762 h 9480393"/>
              <a:gd name="connsiteX37" fmla="*/ 0 w 6400800"/>
              <a:gd name="connsiteY37" fmla="*/ 8659336 h 9480393"/>
              <a:gd name="connsiteX38" fmla="*/ 0 w 6400800"/>
              <a:gd name="connsiteY38" fmla="*/ 7896909 h 9480393"/>
              <a:gd name="connsiteX39" fmla="*/ 0 w 6400800"/>
              <a:gd name="connsiteY39" fmla="*/ 7321745 h 9480393"/>
              <a:gd name="connsiteX40" fmla="*/ 0 w 6400800"/>
              <a:gd name="connsiteY40" fmla="*/ 6840213 h 9480393"/>
              <a:gd name="connsiteX41" fmla="*/ 0 w 6400800"/>
              <a:gd name="connsiteY41" fmla="*/ 6358681 h 9480393"/>
              <a:gd name="connsiteX42" fmla="*/ 0 w 6400800"/>
              <a:gd name="connsiteY42" fmla="*/ 5596254 h 9480393"/>
              <a:gd name="connsiteX43" fmla="*/ 0 w 6400800"/>
              <a:gd name="connsiteY43" fmla="*/ 5208353 h 9480393"/>
              <a:gd name="connsiteX44" fmla="*/ 0 w 6400800"/>
              <a:gd name="connsiteY44" fmla="*/ 4633189 h 9480393"/>
              <a:gd name="connsiteX45" fmla="*/ 0 w 6400800"/>
              <a:gd name="connsiteY45" fmla="*/ 3964394 h 9480393"/>
              <a:gd name="connsiteX46" fmla="*/ 0 w 6400800"/>
              <a:gd name="connsiteY46" fmla="*/ 3482862 h 9480393"/>
              <a:gd name="connsiteX47" fmla="*/ 0 w 6400800"/>
              <a:gd name="connsiteY47" fmla="*/ 2626804 h 9480393"/>
              <a:gd name="connsiteX48" fmla="*/ 0 w 6400800"/>
              <a:gd name="connsiteY48" fmla="*/ 2238903 h 9480393"/>
              <a:gd name="connsiteX49" fmla="*/ 0 w 6400800"/>
              <a:gd name="connsiteY49" fmla="*/ 1851002 h 9480393"/>
              <a:gd name="connsiteX50" fmla="*/ 0 w 6400800"/>
              <a:gd name="connsiteY50" fmla="*/ 1275838 h 9480393"/>
              <a:gd name="connsiteX51" fmla="*/ 0 w 6400800"/>
              <a:gd name="connsiteY51" fmla="*/ 58631 h 9480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400800" h="9480393" fill="none" extrusionOk="0">
                <a:moveTo>
                  <a:pt x="0" y="58631"/>
                </a:moveTo>
                <a:cubicBezTo>
                  <a:pt x="1524" y="23878"/>
                  <a:pt x="27438" y="-935"/>
                  <a:pt x="58631" y="0"/>
                </a:cubicBezTo>
                <a:cubicBezTo>
                  <a:pt x="429530" y="24314"/>
                  <a:pt x="527591" y="36806"/>
                  <a:pt x="819637" y="0"/>
                </a:cubicBezTo>
                <a:cubicBezTo>
                  <a:pt x="1111683" y="-36806"/>
                  <a:pt x="1282539" y="-1923"/>
                  <a:pt x="1454973" y="0"/>
                </a:cubicBezTo>
                <a:cubicBezTo>
                  <a:pt x="1627407" y="1923"/>
                  <a:pt x="1825221" y="-19910"/>
                  <a:pt x="2027473" y="0"/>
                </a:cubicBezTo>
                <a:cubicBezTo>
                  <a:pt x="2229725" y="19910"/>
                  <a:pt x="2515552" y="-9947"/>
                  <a:pt x="2725644" y="0"/>
                </a:cubicBezTo>
                <a:cubicBezTo>
                  <a:pt x="2935736" y="9947"/>
                  <a:pt x="3323064" y="-18472"/>
                  <a:pt x="3486650" y="0"/>
                </a:cubicBezTo>
                <a:cubicBezTo>
                  <a:pt x="3650236" y="18472"/>
                  <a:pt x="4068792" y="29892"/>
                  <a:pt x="4310492" y="0"/>
                </a:cubicBezTo>
                <a:cubicBezTo>
                  <a:pt x="4552192" y="-29892"/>
                  <a:pt x="4693760" y="-16946"/>
                  <a:pt x="5071498" y="0"/>
                </a:cubicBezTo>
                <a:cubicBezTo>
                  <a:pt x="5449236" y="16946"/>
                  <a:pt x="5858248" y="-48833"/>
                  <a:pt x="6342169" y="0"/>
                </a:cubicBezTo>
                <a:cubicBezTo>
                  <a:pt x="6370591" y="-378"/>
                  <a:pt x="6395941" y="28379"/>
                  <a:pt x="6400800" y="58631"/>
                </a:cubicBezTo>
                <a:cubicBezTo>
                  <a:pt x="6428166" y="269475"/>
                  <a:pt x="6418085" y="402114"/>
                  <a:pt x="6400800" y="727426"/>
                </a:cubicBezTo>
                <a:cubicBezTo>
                  <a:pt x="6383515" y="1052739"/>
                  <a:pt x="6377465" y="1182004"/>
                  <a:pt x="6400800" y="1302590"/>
                </a:cubicBezTo>
                <a:cubicBezTo>
                  <a:pt x="6424135" y="1423176"/>
                  <a:pt x="6378724" y="1604612"/>
                  <a:pt x="6400800" y="1784122"/>
                </a:cubicBezTo>
                <a:cubicBezTo>
                  <a:pt x="6422876" y="1963632"/>
                  <a:pt x="6408725" y="2015891"/>
                  <a:pt x="6400800" y="2172023"/>
                </a:cubicBezTo>
                <a:cubicBezTo>
                  <a:pt x="6392875" y="2328155"/>
                  <a:pt x="6406596" y="2546936"/>
                  <a:pt x="6400800" y="2653556"/>
                </a:cubicBezTo>
                <a:cubicBezTo>
                  <a:pt x="6395004" y="2760176"/>
                  <a:pt x="6386786" y="2999559"/>
                  <a:pt x="6400800" y="3135088"/>
                </a:cubicBezTo>
                <a:cubicBezTo>
                  <a:pt x="6414814" y="3270617"/>
                  <a:pt x="6368512" y="3484809"/>
                  <a:pt x="6400800" y="3803883"/>
                </a:cubicBezTo>
                <a:cubicBezTo>
                  <a:pt x="6433088" y="4122958"/>
                  <a:pt x="6398898" y="4263914"/>
                  <a:pt x="6400800" y="4472678"/>
                </a:cubicBezTo>
                <a:cubicBezTo>
                  <a:pt x="6402702" y="4681442"/>
                  <a:pt x="6391280" y="4893707"/>
                  <a:pt x="6400800" y="5047842"/>
                </a:cubicBezTo>
                <a:cubicBezTo>
                  <a:pt x="6410320" y="5201977"/>
                  <a:pt x="6415741" y="5675994"/>
                  <a:pt x="6400800" y="5903900"/>
                </a:cubicBezTo>
                <a:cubicBezTo>
                  <a:pt x="6385859" y="6131806"/>
                  <a:pt x="6399392" y="6222521"/>
                  <a:pt x="6400800" y="6385432"/>
                </a:cubicBezTo>
                <a:cubicBezTo>
                  <a:pt x="6402208" y="6548343"/>
                  <a:pt x="6367883" y="6827974"/>
                  <a:pt x="6400800" y="7241490"/>
                </a:cubicBezTo>
                <a:cubicBezTo>
                  <a:pt x="6433717" y="7655006"/>
                  <a:pt x="6379837" y="7505327"/>
                  <a:pt x="6400800" y="7723023"/>
                </a:cubicBezTo>
                <a:cubicBezTo>
                  <a:pt x="6421763" y="7940719"/>
                  <a:pt x="6393572" y="8330403"/>
                  <a:pt x="6400800" y="8485449"/>
                </a:cubicBezTo>
                <a:cubicBezTo>
                  <a:pt x="6408028" y="8640495"/>
                  <a:pt x="6368967" y="9019103"/>
                  <a:pt x="6400800" y="9421762"/>
                </a:cubicBezTo>
                <a:cubicBezTo>
                  <a:pt x="6395583" y="9450597"/>
                  <a:pt x="6376700" y="9480568"/>
                  <a:pt x="6342169" y="9480393"/>
                </a:cubicBezTo>
                <a:cubicBezTo>
                  <a:pt x="6133051" y="9465883"/>
                  <a:pt x="5977974" y="9461924"/>
                  <a:pt x="5769669" y="9480393"/>
                </a:cubicBezTo>
                <a:cubicBezTo>
                  <a:pt x="5561364" y="9498862"/>
                  <a:pt x="5487653" y="9468204"/>
                  <a:pt x="5260004" y="9480393"/>
                </a:cubicBezTo>
                <a:cubicBezTo>
                  <a:pt x="5032355" y="9492582"/>
                  <a:pt x="4776274" y="9494381"/>
                  <a:pt x="4561833" y="9480393"/>
                </a:cubicBezTo>
                <a:cubicBezTo>
                  <a:pt x="4347392" y="9466405"/>
                  <a:pt x="4158922" y="9494164"/>
                  <a:pt x="3926498" y="9480393"/>
                </a:cubicBezTo>
                <a:cubicBezTo>
                  <a:pt x="3694075" y="9466622"/>
                  <a:pt x="3524208" y="9490253"/>
                  <a:pt x="3291162" y="9480393"/>
                </a:cubicBezTo>
                <a:cubicBezTo>
                  <a:pt x="3058116" y="9470533"/>
                  <a:pt x="2951114" y="9477171"/>
                  <a:pt x="2655827" y="9480393"/>
                </a:cubicBezTo>
                <a:cubicBezTo>
                  <a:pt x="2360541" y="9483615"/>
                  <a:pt x="2336518" y="9498056"/>
                  <a:pt x="2146162" y="9480393"/>
                </a:cubicBezTo>
                <a:cubicBezTo>
                  <a:pt x="1955806" y="9462730"/>
                  <a:pt x="1720282" y="9491146"/>
                  <a:pt x="1322320" y="9480393"/>
                </a:cubicBezTo>
                <a:cubicBezTo>
                  <a:pt x="924358" y="9469640"/>
                  <a:pt x="314690" y="9419693"/>
                  <a:pt x="58631" y="9480393"/>
                </a:cubicBezTo>
                <a:cubicBezTo>
                  <a:pt x="22681" y="9479538"/>
                  <a:pt x="-239" y="9447628"/>
                  <a:pt x="0" y="9421762"/>
                </a:cubicBezTo>
                <a:cubicBezTo>
                  <a:pt x="32777" y="9076677"/>
                  <a:pt x="32697" y="8825567"/>
                  <a:pt x="0" y="8659336"/>
                </a:cubicBezTo>
                <a:cubicBezTo>
                  <a:pt x="-32697" y="8493105"/>
                  <a:pt x="-34301" y="8132886"/>
                  <a:pt x="0" y="7896909"/>
                </a:cubicBezTo>
                <a:cubicBezTo>
                  <a:pt x="34301" y="7660932"/>
                  <a:pt x="18531" y="7448587"/>
                  <a:pt x="0" y="7321745"/>
                </a:cubicBezTo>
                <a:cubicBezTo>
                  <a:pt x="-18531" y="7194903"/>
                  <a:pt x="-11920" y="7076174"/>
                  <a:pt x="0" y="6840213"/>
                </a:cubicBezTo>
                <a:cubicBezTo>
                  <a:pt x="11920" y="6604252"/>
                  <a:pt x="-1740" y="6554469"/>
                  <a:pt x="0" y="6358681"/>
                </a:cubicBezTo>
                <a:cubicBezTo>
                  <a:pt x="1740" y="6162893"/>
                  <a:pt x="10975" y="5760601"/>
                  <a:pt x="0" y="5596254"/>
                </a:cubicBezTo>
                <a:cubicBezTo>
                  <a:pt x="-10975" y="5431907"/>
                  <a:pt x="14387" y="5313988"/>
                  <a:pt x="0" y="5208353"/>
                </a:cubicBezTo>
                <a:cubicBezTo>
                  <a:pt x="-14387" y="5102718"/>
                  <a:pt x="-1118" y="4902839"/>
                  <a:pt x="0" y="4633189"/>
                </a:cubicBezTo>
                <a:cubicBezTo>
                  <a:pt x="1118" y="4363539"/>
                  <a:pt x="31934" y="4125981"/>
                  <a:pt x="0" y="3964394"/>
                </a:cubicBezTo>
                <a:cubicBezTo>
                  <a:pt x="-31934" y="3802807"/>
                  <a:pt x="-22469" y="3650707"/>
                  <a:pt x="0" y="3482862"/>
                </a:cubicBezTo>
                <a:cubicBezTo>
                  <a:pt x="22469" y="3315017"/>
                  <a:pt x="27150" y="2814910"/>
                  <a:pt x="0" y="2626804"/>
                </a:cubicBezTo>
                <a:cubicBezTo>
                  <a:pt x="-27150" y="2438698"/>
                  <a:pt x="-11705" y="2429575"/>
                  <a:pt x="0" y="2238903"/>
                </a:cubicBezTo>
                <a:cubicBezTo>
                  <a:pt x="11705" y="2048231"/>
                  <a:pt x="12247" y="1929828"/>
                  <a:pt x="0" y="1851002"/>
                </a:cubicBezTo>
                <a:cubicBezTo>
                  <a:pt x="-12247" y="1772176"/>
                  <a:pt x="22693" y="1430313"/>
                  <a:pt x="0" y="1275838"/>
                </a:cubicBezTo>
                <a:cubicBezTo>
                  <a:pt x="-22693" y="1121363"/>
                  <a:pt x="3893" y="654057"/>
                  <a:pt x="0" y="58631"/>
                </a:cubicBezTo>
                <a:close/>
              </a:path>
              <a:path w="6400800" h="9480393" stroke="0" extrusionOk="0">
                <a:moveTo>
                  <a:pt x="0" y="58631"/>
                </a:moveTo>
                <a:cubicBezTo>
                  <a:pt x="-6371" y="22320"/>
                  <a:pt x="22929" y="1246"/>
                  <a:pt x="58631" y="0"/>
                </a:cubicBezTo>
                <a:cubicBezTo>
                  <a:pt x="225469" y="31412"/>
                  <a:pt x="503572" y="-23310"/>
                  <a:pt x="882473" y="0"/>
                </a:cubicBezTo>
                <a:cubicBezTo>
                  <a:pt x="1261374" y="23310"/>
                  <a:pt x="1357245" y="-3637"/>
                  <a:pt x="1517808" y="0"/>
                </a:cubicBezTo>
                <a:cubicBezTo>
                  <a:pt x="1678371" y="3637"/>
                  <a:pt x="1845309" y="-2185"/>
                  <a:pt x="2090308" y="0"/>
                </a:cubicBezTo>
                <a:cubicBezTo>
                  <a:pt x="2335307" y="2185"/>
                  <a:pt x="2545420" y="-28670"/>
                  <a:pt x="2851315" y="0"/>
                </a:cubicBezTo>
                <a:cubicBezTo>
                  <a:pt x="3157210" y="28670"/>
                  <a:pt x="3275735" y="-10402"/>
                  <a:pt x="3486650" y="0"/>
                </a:cubicBezTo>
                <a:cubicBezTo>
                  <a:pt x="3697565" y="10402"/>
                  <a:pt x="4118275" y="-21620"/>
                  <a:pt x="4310492" y="0"/>
                </a:cubicBezTo>
                <a:cubicBezTo>
                  <a:pt x="4502709" y="21620"/>
                  <a:pt x="4605006" y="24370"/>
                  <a:pt x="4882992" y="0"/>
                </a:cubicBezTo>
                <a:cubicBezTo>
                  <a:pt x="5160978" y="-24370"/>
                  <a:pt x="5345483" y="-15121"/>
                  <a:pt x="5706833" y="0"/>
                </a:cubicBezTo>
                <a:cubicBezTo>
                  <a:pt x="6068183" y="15121"/>
                  <a:pt x="6076173" y="12753"/>
                  <a:pt x="6342169" y="0"/>
                </a:cubicBezTo>
                <a:cubicBezTo>
                  <a:pt x="6369132" y="-310"/>
                  <a:pt x="6403572" y="18649"/>
                  <a:pt x="6400800" y="58631"/>
                </a:cubicBezTo>
                <a:cubicBezTo>
                  <a:pt x="6405849" y="369405"/>
                  <a:pt x="6407705" y="664684"/>
                  <a:pt x="6400800" y="821057"/>
                </a:cubicBezTo>
                <a:cubicBezTo>
                  <a:pt x="6393895" y="977430"/>
                  <a:pt x="6423190" y="1485037"/>
                  <a:pt x="6400800" y="1677115"/>
                </a:cubicBezTo>
                <a:cubicBezTo>
                  <a:pt x="6378410" y="1869193"/>
                  <a:pt x="6381960" y="2323890"/>
                  <a:pt x="6400800" y="2533173"/>
                </a:cubicBezTo>
                <a:cubicBezTo>
                  <a:pt x="6419640" y="2742456"/>
                  <a:pt x="6417325" y="2822605"/>
                  <a:pt x="6400800" y="3014705"/>
                </a:cubicBezTo>
                <a:cubicBezTo>
                  <a:pt x="6384275" y="3206805"/>
                  <a:pt x="6374637" y="3540895"/>
                  <a:pt x="6400800" y="3683500"/>
                </a:cubicBezTo>
                <a:cubicBezTo>
                  <a:pt x="6426963" y="3826105"/>
                  <a:pt x="6427289" y="4366145"/>
                  <a:pt x="6400800" y="4539558"/>
                </a:cubicBezTo>
                <a:cubicBezTo>
                  <a:pt x="6374311" y="4712971"/>
                  <a:pt x="6392748" y="5061948"/>
                  <a:pt x="6400800" y="5208353"/>
                </a:cubicBezTo>
                <a:cubicBezTo>
                  <a:pt x="6408852" y="5354759"/>
                  <a:pt x="6397214" y="5494422"/>
                  <a:pt x="6400800" y="5596254"/>
                </a:cubicBezTo>
                <a:cubicBezTo>
                  <a:pt x="6404386" y="5698086"/>
                  <a:pt x="6395102" y="5939017"/>
                  <a:pt x="6400800" y="6077787"/>
                </a:cubicBezTo>
                <a:cubicBezTo>
                  <a:pt x="6406498" y="6216557"/>
                  <a:pt x="6428875" y="6588116"/>
                  <a:pt x="6400800" y="6933844"/>
                </a:cubicBezTo>
                <a:cubicBezTo>
                  <a:pt x="6372725" y="7279572"/>
                  <a:pt x="6375114" y="7296341"/>
                  <a:pt x="6400800" y="7602639"/>
                </a:cubicBezTo>
                <a:cubicBezTo>
                  <a:pt x="6426486" y="7908938"/>
                  <a:pt x="6405103" y="7940791"/>
                  <a:pt x="6400800" y="8084172"/>
                </a:cubicBezTo>
                <a:cubicBezTo>
                  <a:pt x="6396497" y="8227553"/>
                  <a:pt x="6400835" y="8420043"/>
                  <a:pt x="6400800" y="8752967"/>
                </a:cubicBezTo>
                <a:cubicBezTo>
                  <a:pt x="6400765" y="9085891"/>
                  <a:pt x="6384556" y="9219094"/>
                  <a:pt x="6400800" y="9421762"/>
                </a:cubicBezTo>
                <a:cubicBezTo>
                  <a:pt x="6402183" y="9449889"/>
                  <a:pt x="6377875" y="9483988"/>
                  <a:pt x="6342169" y="9480393"/>
                </a:cubicBezTo>
                <a:cubicBezTo>
                  <a:pt x="5978130" y="9469257"/>
                  <a:pt x="5883865" y="9516424"/>
                  <a:pt x="5518327" y="9480393"/>
                </a:cubicBezTo>
                <a:cubicBezTo>
                  <a:pt x="5152789" y="9444362"/>
                  <a:pt x="4921177" y="9453398"/>
                  <a:pt x="4757321" y="9480393"/>
                </a:cubicBezTo>
                <a:cubicBezTo>
                  <a:pt x="4593465" y="9507388"/>
                  <a:pt x="4420215" y="9466950"/>
                  <a:pt x="4184821" y="9480393"/>
                </a:cubicBezTo>
                <a:cubicBezTo>
                  <a:pt x="3949427" y="9493836"/>
                  <a:pt x="3712029" y="9504149"/>
                  <a:pt x="3423815" y="9480393"/>
                </a:cubicBezTo>
                <a:cubicBezTo>
                  <a:pt x="3135601" y="9456637"/>
                  <a:pt x="3065601" y="9481966"/>
                  <a:pt x="2914150" y="9480393"/>
                </a:cubicBezTo>
                <a:cubicBezTo>
                  <a:pt x="2762700" y="9478820"/>
                  <a:pt x="2519723" y="9458311"/>
                  <a:pt x="2153144" y="9480393"/>
                </a:cubicBezTo>
                <a:cubicBezTo>
                  <a:pt x="1786565" y="9502475"/>
                  <a:pt x="1823131" y="9453390"/>
                  <a:pt x="1580644" y="9480393"/>
                </a:cubicBezTo>
                <a:cubicBezTo>
                  <a:pt x="1338157" y="9507396"/>
                  <a:pt x="1290747" y="9458944"/>
                  <a:pt x="1070979" y="9480393"/>
                </a:cubicBezTo>
                <a:cubicBezTo>
                  <a:pt x="851212" y="9501842"/>
                  <a:pt x="464010" y="9434185"/>
                  <a:pt x="58631" y="9480393"/>
                </a:cubicBezTo>
                <a:cubicBezTo>
                  <a:pt x="24805" y="9485799"/>
                  <a:pt x="1785" y="9454655"/>
                  <a:pt x="0" y="9421762"/>
                </a:cubicBezTo>
                <a:cubicBezTo>
                  <a:pt x="-20302" y="9238786"/>
                  <a:pt x="21886" y="8834953"/>
                  <a:pt x="0" y="8659336"/>
                </a:cubicBezTo>
                <a:cubicBezTo>
                  <a:pt x="-21886" y="8483719"/>
                  <a:pt x="-20921" y="8355394"/>
                  <a:pt x="0" y="8177803"/>
                </a:cubicBezTo>
                <a:cubicBezTo>
                  <a:pt x="20921" y="8000212"/>
                  <a:pt x="-6233" y="7826140"/>
                  <a:pt x="0" y="7602639"/>
                </a:cubicBezTo>
                <a:cubicBezTo>
                  <a:pt x="6233" y="7379138"/>
                  <a:pt x="16371" y="7080952"/>
                  <a:pt x="0" y="6933844"/>
                </a:cubicBezTo>
                <a:cubicBezTo>
                  <a:pt x="-16371" y="6786736"/>
                  <a:pt x="-11660" y="6604747"/>
                  <a:pt x="0" y="6452312"/>
                </a:cubicBezTo>
                <a:cubicBezTo>
                  <a:pt x="11660" y="6299877"/>
                  <a:pt x="-33391" y="6005441"/>
                  <a:pt x="0" y="5596254"/>
                </a:cubicBezTo>
                <a:cubicBezTo>
                  <a:pt x="33391" y="5187067"/>
                  <a:pt x="3900" y="5116113"/>
                  <a:pt x="0" y="4927459"/>
                </a:cubicBezTo>
                <a:cubicBezTo>
                  <a:pt x="-3900" y="4738806"/>
                  <a:pt x="6026" y="4322142"/>
                  <a:pt x="0" y="4071401"/>
                </a:cubicBezTo>
                <a:cubicBezTo>
                  <a:pt x="-6026" y="3820660"/>
                  <a:pt x="-19344" y="3485277"/>
                  <a:pt x="0" y="3308975"/>
                </a:cubicBezTo>
                <a:cubicBezTo>
                  <a:pt x="19344" y="3132673"/>
                  <a:pt x="10310" y="2964099"/>
                  <a:pt x="0" y="2733811"/>
                </a:cubicBezTo>
                <a:cubicBezTo>
                  <a:pt x="-10310" y="2503523"/>
                  <a:pt x="-12703" y="2333956"/>
                  <a:pt x="0" y="1971385"/>
                </a:cubicBezTo>
                <a:cubicBezTo>
                  <a:pt x="12703" y="1608814"/>
                  <a:pt x="12963" y="1669969"/>
                  <a:pt x="0" y="1489852"/>
                </a:cubicBezTo>
                <a:cubicBezTo>
                  <a:pt x="-12963" y="1309735"/>
                  <a:pt x="-14299" y="1065085"/>
                  <a:pt x="0" y="821057"/>
                </a:cubicBezTo>
                <a:cubicBezTo>
                  <a:pt x="14299" y="577029"/>
                  <a:pt x="8671" y="281877"/>
                  <a:pt x="0" y="58631"/>
                </a:cubicBezTo>
                <a:close/>
              </a:path>
            </a:pathLst>
          </a:custGeom>
          <a:solidFill>
            <a:schemeClr val="bg1"/>
          </a:solidFill>
          <a:ln>
            <a:solidFill>
              <a:schemeClr val="tx1"/>
            </a:solidFill>
            <a:extLst>
              <a:ext uri="{C807C97D-BFC1-408E-A445-0C87EB9F89A2}">
                <ask:lineSketchStyleProps xmlns:ask="http://schemas.microsoft.com/office/drawing/2018/sketchyshapes" xmln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9620613-786B-DE44-938A-00B638BC6854}"/>
              </a:ext>
            </a:extLst>
          </p:cNvPr>
          <p:cNvSpPr>
            <a:spLocks noGrp="1"/>
          </p:cNvSpPr>
          <p:nvPr>
            <p:ph type="title"/>
          </p:nvPr>
        </p:nvSpPr>
        <p:spPr>
          <a:xfrm>
            <a:off x="485342" y="375005"/>
            <a:ext cx="5915025" cy="844195"/>
          </a:xfrm>
        </p:spPr>
        <p:txBody>
          <a:bodyPr>
            <a:normAutofit/>
          </a:bodyPr>
          <a:lstStyle/>
          <a:p>
            <a:r>
              <a:rPr lang="en-GB" sz="4800" b="1" dirty="0">
                <a:solidFill>
                  <a:srgbClr val="92A000"/>
                </a:solidFill>
                <a:latin typeface="Amatic SC" pitchFamily="2" charset="-79"/>
                <a:cs typeface="Amatic SC" pitchFamily="2" charset="-79"/>
              </a:rPr>
              <a:t>La Soufrière</a:t>
            </a:r>
            <a:endParaRPr lang="en-GB" sz="4800" b="1" dirty="0">
              <a:latin typeface="Amatic SC" pitchFamily="2" charset="-79"/>
              <a:cs typeface="Amatic SC" pitchFamily="2" charset="-79"/>
            </a:endParaRPr>
          </a:p>
        </p:txBody>
      </p:sp>
      <p:sp>
        <p:nvSpPr>
          <p:cNvPr id="3" name="Content Placeholder 2">
            <a:extLst>
              <a:ext uri="{FF2B5EF4-FFF2-40B4-BE49-F238E27FC236}">
                <a16:creationId xmlns:a16="http://schemas.microsoft.com/office/drawing/2014/main" id="{3AC2FBD1-416F-7D4E-A4C4-5CC6121E0695}"/>
              </a:ext>
            </a:extLst>
          </p:cNvPr>
          <p:cNvSpPr>
            <a:spLocks noGrp="1"/>
          </p:cNvSpPr>
          <p:nvPr>
            <p:ph idx="1"/>
          </p:nvPr>
        </p:nvSpPr>
        <p:spPr>
          <a:xfrm>
            <a:off x="518785" y="4641274"/>
            <a:ext cx="5915025" cy="4833802"/>
          </a:xfrm>
        </p:spPr>
        <p:txBody>
          <a:bodyPr numCol="2" spcCol="108000">
            <a:noAutofit/>
          </a:bodyPr>
          <a:lstStyle/>
          <a:p>
            <a:pPr marL="0" indent="0">
              <a:buNone/>
            </a:pPr>
            <a:r>
              <a:rPr lang="en-GB" sz="1100" b="1" dirty="0">
                <a:solidFill>
                  <a:srgbClr val="92A000"/>
                </a:solidFill>
              </a:rPr>
              <a:t>Introduction</a:t>
            </a:r>
            <a:br>
              <a:rPr lang="en-GB" sz="1100" b="1" dirty="0">
                <a:solidFill>
                  <a:srgbClr val="92A000"/>
                </a:solidFill>
              </a:rPr>
            </a:br>
            <a:r>
              <a:rPr lang="en-GB" sz="1100" dirty="0"/>
              <a:t>On Friday 9th April 2010, the La Soufrière volcano erupted in the northern part of the Caribbean island of St Vincent (part of St Vincent and the Grenadines), about 20km north of the capital of Kingstown. An explosive eruption began at 8:41 am local time, sending an ash plume 8 km into the sky. La Soufrière is the highest peak on the island of St Vincent, and the highest point in the country, at 1,234 m above sea level (4,049 ft), and is the island’s youngest and northernmost volcano.</a:t>
            </a:r>
          </a:p>
          <a:p>
            <a:pPr marL="0" indent="0">
              <a:buNone/>
            </a:pPr>
            <a:r>
              <a:rPr lang="en-GB" sz="1100" b="1" dirty="0">
                <a:solidFill>
                  <a:srgbClr val="92A000"/>
                </a:solidFill>
              </a:rPr>
              <a:t>Context</a:t>
            </a:r>
            <a:br>
              <a:rPr lang="en-GB" sz="1100" b="1" dirty="0">
                <a:solidFill>
                  <a:srgbClr val="92A000"/>
                </a:solidFill>
              </a:rPr>
            </a:br>
            <a:r>
              <a:rPr lang="en-GB" sz="1100" dirty="0"/>
              <a:t>The island of St Vincent is part of the island chain country of St Vincent and the Grenadines, located in the southeast Windward Islands, which form part of the West Indies, where the Caribbean Sea meets the Atlantic Ocean. St Vincent and the Grenadines has a population of 110,211 and an area of 369 km</a:t>
            </a:r>
            <a:r>
              <a:rPr lang="en-GB" sz="1100" baseline="30000" dirty="0"/>
              <a:t>2</a:t>
            </a:r>
            <a:r>
              <a:rPr lang="en-GB" sz="1100" dirty="0"/>
              <a:t> (142 </a:t>
            </a:r>
            <a:r>
              <a:rPr lang="en-GB" sz="1100" dirty="0" err="1"/>
              <a:t>sq</a:t>
            </a:r>
            <a:r>
              <a:rPr lang="en-GB" sz="1100" dirty="0"/>
              <a:t> mi).  The country is made up of the main island of Saint Vincent and the northern two-thirds of the Grenadines. The Grenadines are a chain of 32 smaller islands - some of which are inhabited, whilst others are not. The capital and largest city is Kingstown in the south-west of the island of St Vincent, which is also the island’s main port. St Vincent and the Grenadines is a </a:t>
            </a:r>
            <a:r>
              <a:rPr lang="en-GB" sz="1100" b="1" dirty="0"/>
              <a:t>low-income country</a:t>
            </a:r>
            <a:r>
              <a:rPr lang="en-GB" sz="1100" dirty="0"/>
              <a:t> with a GNI per capita of $7,460. Formerly a British colony, the country became the last of the Windward Islands to gain independence in 1979, although Queen Elizabeth </a:t>
            </a:r>
            <a:br>
              <a:rPr lang="en-GB" sz="1100" dirty="0"/>
            </a:br>
            <a:r>
              <a:rPr lang="en-GB" sz="1100" dirty="0"/>
              <a:t/>
            </a:r>
            <a:br>
              <a:rPr lang="en-GB" sz="1100" dirty="0"/>
            </a:br>
            <a:r>
              <a:rPr lang="en-GB" sz="1100" dirty="0"/>
              <a:t/>
            </a:r>
            <a:br>
              <a:rPr lang="en-GB" sz="1100" dirty="0"/>
            </a:br>
            <a:r>
              <a:rPr lang="en-GB" sz="1100" dirty="0"/>
              <a:t>II is still the Head of State. St Vincent and the Grenadines is a democratic country with no formal armed forces. The country’s economy is dominated by agriculture, and in particular banana production, however, the tourist industry is growing rapidly, aided by improvements to the country’s infrastructure.</a:t>
            </a:r>
          </a:p>
          <a:p>
            <a:pPr marL="0" indent="0">
              <a:buNone/>
            </a:pPr>
            <a:r>
              <a:rPr lang="en-GB" sz="1100" b="1" dirty="0">
                <a:solidFill>
                  <a:srgbClr val="92A000"/>
                </a:solidFill>
              </a:rPr>
              <a:t>St Vincent’s tectonic setting</a:t>
            </a:r>
            <a:br>
              <a:rPr lang="en-GB" sz="1100" b="1" dirty="0">
                <a:solidFill>
                  <a:srgbClr val="92A000"/>
                </a:solidFill>
              </a:rPr>
            </a:br>
            <a:r>
              <a:rPr lang="en-GB" sz="1100" dirty="0"/>
              <a:t>La Soufrière (also known as Soufrière Saint Vincent) is an active </a:t>
            </a:r>
            <a:r>
              <a:rPr lang="en-GB" sz="1100" b="1" dirty="0"/>
              <a:t>stratovolcano</a:t>
            </a:r>
            <a:r>
              <a:rPr lang="en-GB" sz="1100" dirty="0"/>
              <a:t>. Stratovolcanoes are also known as composite volcanoes as they are built up of many layers of hardened lava and tephra, and have a steep profile with a </a:t>
            </a:r>
            <a:r>
              <a:rPr lang="en-GB" sz="1100" b="1" dirty="0"/>
              <a:t>crater lake </a:t>
            </a:r>
            <a:r>
              <a:rPr lang="en-GB" sz="1100" dirty="0"/>
              <a:t>at the summit. They are conical in shape as their highly </a:t>
            </a:r>
            <a:r>
              <a:rPr lang="en-GB" sz="1100" b="1" dirty="0"/>
              <a:t>viscous lava </a:t>
            </a:r>
            <a:r>
              <a:rPr lang="en-GB" sz="1100" dirty="0"/>
              <a:t>typically cools and hardens before spreading out too far. The magma below ground is often </a:t>
            </a:r>
            <a:r>
              <a:rPr lang="en-GB" sz="1100" b="1" dirty="0"/>
              <a:t>felsic</a:t>
            </a:r>
            <a:r>
              <a:rPr lang="en-GB" sz="1100" dirty="0"/>
              <a:t> (igneous rocks that are rich in the elements that form feldspar and quartz).</a:t>
            </a:r>
          </a:p>
          <a:p>
            <a:pPr marL="0" indent="0">
              <a:buNone/>
            </a:pPr>
            <a:r>
              <a:rPr lang="en-GB" sz="1100" dirty="0"/>
              <a:t>The island of St Vincent is vulnerable to volcanic eruptions because it is located on the </a:t>
            </a:r>
            <a:r>
              <a:rPr lang="en-GB" sz="1100" b="1" dirty="0"/>
              <a:t>convergent</a:t>
            </a:r>
            <a:r>
              <a:rPr lang="en-GB" sz="1100" dirty="0"/>
              <a:t> (destructive) </a:t>
            </a:r>
            <a:r>
              <a:rPr lang="en-GB" sz="1100" b="1" dirty="0"/>
              <a:t>plate margin </a:t>
            </a:r>
            <a:r>
              <a:rPr lang="en-GB" sz="1100" dirty="0"/>
              <a:t>separating the North American Plate from the Caribbean Plate. At this boundary the two plates are moving towards each other. The North American Plate, which is the denser of the two, sinks beneath the Caribbean Plate, which causes the North American Plate to melt, forming magma, which then rises to the surface when it can erupt forming a volcano. This process is called </a:t>
            </a:r>
          </a:p>
        </p:txBody>
      </p:sp>
      <p:pic>
        <p:nvPicPr>
          <p:cNvPr id="6" name="Picture 5">
            <a:extLst>
              <a:ext uri="{FF2B5EF4-FFF2-40B4-BE49-F238E27FC236}">
                <a16:creationId xmlns:a16="http://schemas.microsoft.com/office/drawing/2014/main" id="{2BF7047F-BBA3-EE42-9AE5-60BA6127B4D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99089" y="1135116"/>
            <a:ext cx="5707118" cy="3468413"/>
          </a:xfrm>
          <a:prstGeom prst="rect">
            <a:avLst/>
          </a:prstGeom>
        </p:spPr>
      </p:pic>
      <p:sp>
        <p:nvSpPr>
          <p:cNvPr id="7" name="TextBox 6">
            <a:extLst>
              <a:ext uri="{FF2B5EF4-FFF2-40B4-BE49-F238E27FC236}">
                <a16:creationId xmlns:a16="http://schemas.microsoft.com/office/drawing/2014/main" id="{A22A1854-8FC4-0942-924D-5D05D23E443D}"/>
              </a:ext>
            </a:extLst>
          </p:cNvPr>
          <p:cNvSpPr txBox="1"/>
          <p:nvPr/>
        </p:nvSpPr>
        <p:spPr>
          <a:xfrm>
            <a:off x="268942" y="4769223"/>
            <a:ext cx="421339" cy="307777"/>
          </a:xfrm>
          <a:prstGeom prst="rect">
            <a:avLst/>
          </a:prstGeom>
          <a:noFill/>
        </p:spPr>
        <p:txBody>
          <a:bodyPr wrap="square" rtlCol="0">
            <a:spAutoFit/>
          </a:bodyPr>
          <a:lstStyle/>
          <a:p>
            <a:r>
              <a:rPr lang="en-GB" sz="1400" dirty="0">
                <a:solidFill>
                  <a:schemeClr val="bg2">
                    <a:lumMod val="75000"/>
                  </a:schemeClr>
                </a:solidFill>
              </a:rPr>
              <a:t>33</a:t>
            </a:r>
            <a:endParaRPr lang="en-GB" dirty="0">
              <a:solidFill>
                <a:schemeClr val="bg2">
                  <a:lumMod val="75000"/>
                </a:schemeClr>
              </a:solidFill>
            </a:endParaRPr>
          </a:p>
        </p:txBody>
      </p:sp>
      <p:sp>
        <p:nvSpPr>
          <p:cNvPr id="8" name="TextBox 7">
            <a:extLst>
              <a:ext uri="{FF2B5EF4-FFF2-40B4-BE49-F238E27FC236}">
                <a16:creationId xmlns:a16="http://schemas.microsoft.com/office/drawing/2014/main" id="{1949E3C1-6233-DA41-B5CD-F02979386901}"/>
              </a:ext>
            </a:extLst>
          </p:cNvPr>
          <p:cNvSpPr txBox="1"/>
          <p:nvPr/>
        </p:nvSpPr>
        <p:spPr>
          <a:xfrm>
            <a:off x="286871" y="6678706"/>
            <a:ext cx="421339" cy="307777"/>
          </a:xfrm>
          <a:prstGeom prst="rect">
            <a:avLst/>
          </a:prstGeom>
          <a:noFill/>
        </p:spPr>
        <p:txBody>
          <a:bodyPr wrap="square" rtlCol="0">
            <a:spAutoFit/>
          </a:bodyPr>
          <a:lstStyle/>
          <a:p>
            <a:r>
              <a:rPr lang="en-GB" sz="1400" dirty="0">
                <a:solidFill>
                  <a:schemeClr val="bg2">
                    <a:lumMod val="75000"/>
                  </a:schemeClr>
                </a:solidFill>
              </a:rPr>
              <a:t>34</a:t>
            </a:r>
            <a:endParaRPr lang="en-GB" dirty="0">
              <a:solidFill>
                <a:schemeClr val="bg2">
                  <a:lumMod val="75000"/>
                </a:schemeClr>
              </a:solidFill>
            </a:endParaRPr>
          </a:p>
        </p:txBody>
      </p:sp>
      <p:sp>
        <p:nvSpPr>
          <p:cNvPr id="9" name="TextBox 8">
            <a:extLst>
              <a:ext uri="{FF2B5EF4-FFF2-40B4-BE49-F238E27FC236}">
                <a16:creationId xmlns:a16="http://schemas.microsoft.com/office/drawing/2014/main" id="{1C91C732-DB5B-7B41-AE77-CA54DBE33F17}"/>
              </a:ext>
            </a:extLst>
          </p:cNvPr>
          <p:cNvSpPr txBox="1"/>
          <p:nvPr/>
        </p:nvSpPr>
        <p:spPr>
          <a:xfrm>
            <a:off x="6293225" y="6060142"/>
            <a:ext cx="421339" cy="307777"/>
          </a:xfrm>
          <a:prstGeom prst="rect">
            <a:avLst/>
          </a:prstGeom>
          <a:noFill/>
        </p:spPr>
        <p:txBody>
          <a:bodyPr wrap="square" rtlCol="0">
            <a:spAutoFit/>
          </a:bodyPr>
          <a:lstStyle/>
          <a:p>
            <a:r>
              <a:rPr lang="en-GB" sz="1400" dirty="0">
                <a:solidFill>
                  <a:schemeClr val="bg2">
                    <a:lumMod val="75000"/>
                  </a:schemeClr>
                </a:solidFill>
              </a:rPr>
              <a:t>35</a:t>
            </a:r>
            <a:endParaRPr lang="en-GB" dirty="0">
              <a:solidFill>
                <a:schemeClr val="bg2">
                  <a:lumMod val="75000"/>
                </a:schemeClr>
              </a:solidFill>
            </a:endParaRPr>
          </a:p>
        </p:txBody>
      </p:sp>
      <p:sp>
        <p:nvSpPr>
          <p:cNvPr id="10" name="TextBox 9">
            <a:extLst>
              <a:ext uri="{FF2B5EF4-FFF2-40B4-BE49-F238E27FC236}">
                <a16:creationId xmlns:a16="http://schemas.microsoft.com/office/drawing/2014/main" id="{CA9848F3-7A47-1947-91DB-0EF8A7B51BC7}"/>
              </a:ext>
            </a:extLst>
          </p:cNvPr>
          <p:cNvSpPr txBox="1"/>
          <p:nvPr/>
        </p:nvSpPr>
        <p:spPr>
          <a:xfrm>
            <a:off x="6302190" y="7844119"/>
            <a:ext cx="421339" cy="307777"/>
          </a:xfrm>
          <a:prstGeom prst="rect">
            <a:avLst/>
          </a:prstGeom>
          <a:noFill/>
        </p:spPr>
        <p:txBody>
          <a:bodyPr wrap="square" rtlCol="0">
            <a:spAutoFit/>
          </a:bodyPr>
          <a:lstStyle/>
          <a:p>
            <a:r>
              <a:rPr lang="en-GB" sz="1400" dirty="0">
                <a:solidFill>
                  <a:schemeClr val="bg2">
                    <a:lumMod val="75000"/>
                  </a:schemeClr>
                </a:solidFill>
              </a:rPr>
              <a:t>36</a:t>
            </a:r>
            <a:endParaRPr lang="en-GB" dirty="0">
              <a:solidFill>
                <a:schemeClr val="bg2">
                  <a:lumMod val="75000"/>
                </a:schemeClr>
              </a:solidFill>
            </a:endParaRPr>
          </a:p>
        </p:txBody>
      </p:sp>
      <p:sp>
        <p:nvSpPr>
          <p:cNvPr id="11" name="TextBox 10">
            <a:extLst>
              <a:ext uri="{FF2B5EF4-FFF2-40B4-BE49-F238E27FC236}">
                <a16:creationId xmlns:a16="http://schemas.microsoft.com/office/drawing/2014/main" id="{4C0EBDAD-6532-3A47-9F2A-88ECF37D0C4E}"/>
              </a:ext>
            </a:extLst>
          </p:cNvPr>
          <p:cNvSpPr txBox="1"/>
          <p:nvPr/>
        </p:nvSpPr>
        <p:spPr>
          <a:xfrm>
            <a:off x="6211997" y="305154"/>
            <a:ext cx="531704" cy="307777"/>
          </a:xfrm>
          <a:prstGeom prst="rect">
            <a:avLst/>
          </a:prstGeom>
          <a:noFill/>
        </p:spPr>
        <p:txBody>
          <a:bodyPr wrap="square" rtlCol="0">
            <a:spAutoFit/>
          </a:bodyPr>
          <a:lstStyle/>
          <a:p>
            <a:pPr algn="ctr"/>
            <a:r>
              <a:rPr lang="en-GB" sz="1400" dirty="0"/>
              <a:t>5</a:t>
            </a:r>
          </a:p>
        </p:txBody>
      </p:sp>
    </p:spTree>
    <p:extLst>
      <p:ext uri="{BB962C8B-B14F-4D97-AF65-F5344CB8AC3E}">
        <p14:creationId xmlns:p14="http://schemas.microsoft.com/office/powerpoint/2010/main" val="1626463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C94FF2BB-9258-3C4A-B809-39D8CCC98A29}"/>
              </a:ext>
            </a:extLst>
          </p:cNvPr>
          <p:cNvSpPr/>
          <p:nvPr/>
        </p:nvSpPr>
        <p:spPr>
          <a:xfrm>
            <a:off x="221673" y="217789"/>
            <a:ext cx="6400800" cy="9480393"/>
          </a:xfrm>
          <a:custGeom>
            <a:avLst/>
            <a:gdLst>
              <a:gd name="connsiteX0" fmla="*/ 0 w 6400800"/>
              <a:gd name="connsiteY0" fmla="*/ 58631 h 9480393"/>
              <a:gd name="connsiteX1" fmla="*/ 58631 w 6400800"/>
              <a:gd name="connsiteY1" fmla="*/ 0 h 9480393"/>
              <a:gd name="connsiteX2" fmla="*/ 819637 w 6400800"/>
              <a:gd name="connsiteY2" fmla="*/ 0 h 9480393"/>
              <a:gd name="connsiteX3" fmla="*/ 1454973 w 6400800"/>
              <a:gd name="connsiteY3" fmla="*/ 0 h 9480393"/>
              <a:gd name="connsiteX4" fmla="*/ 2027473 w 6400800"/>
              <a:gd name="connsiteY4" fmla="*/ 0 h 9480393"/>
              <a:gd name="connsiteX5" fmla="*/ 2725644 w 6400800"/>
              <a:gd name="connsiteY5" fmla="*/ 0 h 9480393"/>
              <a:gd name="connsiteX6" fmla="*/ 3486650 w 6400800"/>
              <a:gd name="connsiteY6" fmla="*/ 0 h 9480393"/>
              <a:gd name="connsiteX7" fmla="*/ 4310492 w 6400800"/>
              <a:gd name="connsiteY7" fmla="*/ 0 h 9480393"/>
              <a:gd name="connsiteX8" fmla="*/ 5071498 w 6400800"/>
              <a:gd name="connsiteY8" fmla="*/ 0 h 9480393"/>
              <a:gd name="connsiteX9" fmla="*/ 6342169 w 6400800"/>
              <a:gd name="connsiteY9" fmla="*/ 0 h 9480393"/>
              <a:gd name="connsiteX10" fmla="*/ 6400800 w 6400800"/>
              <a:gd name="connsiteY10" fmla="*/ 58631 h 9480393"/>
              <a:gd name="connsiteX11" fmla="*/ 6400800 w 6400800"/>
              <a:gd name="connsiteY11" fmla="*/ 727426 h 9480393"/>
              <a:gd name="connsiteX12" fmla="*/ 6400800 w 6400800"/>
              <a:gd name="connsiteY12" fmla="*/ 1302590 h 9480393"/>
              <a:gd name="connsiteX13" fmla="*/ 6400800 w 6400800"/>
              <a:gd name="connsiteY13" fmla="*/ 1784122 h 9480393"/>
              <a:gd name="connsiteX14" fmla="*/ 6400800 w 6400800"/>
              <a:gd name="connsiteY14" fmla="*/ 2172023 h 9480393"/>
              <a:gd name="connsiteX15" fmla="*/ 6400800 w 6400800"/>
              <a:gd name="connsiteY15" fmla="*/ 2653556 h 9480393"/>
              <a:gd name="connsiteX16" fmla="*/ 6400800 w 6400800"/>
              <a:gd name="connsiteY16" fmla="*/ 3135088 h 9480393"/>
              <a:gd name="connsiteX17" fmla="*/ 6400800 w 6400800"/>
              <a:gd name="connsiteY17" fmla="*/ 3803883 h 9480393"/>
              <a:gd name="connsiteX18" fmla="*/ 6400800 w 6400800"/>
              <a:gd name="connsiteY18" fmla="*/ 4472678 h 9480393"/>
              <a:gd name="connsiteX19" fmla="*/ 6400800 w 6400800"/>
              <a:gd name="connsiteY19" fmla="*/ 5047842 h 9480393"/>
              <a:gd name="connsiteX20" fmla="*/ 6400800 w 6400800"/>
              <a:gd name="connsiteY20" fmla="*/ 5903900 h 9480393"/>
              <a:gd name="connsiteX21" fmla="*/ 6400800 w 6400800"/>
              <a:gd name="connsiteY21" fmla="*/ 6385432 h 9480393"/>
              <a:gd name="connsiteX22" fmla="*/ 6400800 w 6400800"/>
              <a:gd name="connsiteY22" fmla="*/ 7241490 h 9480393"/>
              <a:gd name="connsiteX23" fmla="*/ 6400800 w 6400800"/>
              <a:gd name="connsiteY23" fmla="*/ 7723023 h 9480393"/>
              <a:gd name="connsiteX24" fmla="*/ 6400800 w 6400800"/>
              <a:gd name="connsiteY24" fmla="*/ 8485449 h 9480393"/>
              <a:gd name="connsiteX25" fmla="*/ 6400800 w 6400800"/>
              <a:gd name="connsiteY25" fmla="*/ 9421762 h 9480393"/>
              <a:gd name="connsiteX26" fmla="*/ 6342169 w 6400800"/>
              <a:gd name="connsiteY26" fmla="*/ 9480393 h 9480393"/>
              <a:gd name="connsiteX27" fmla="*/ 5769669 w 6400800"/>
              <a:gd name="connsiteY27" fmla="*/ 9480393 h 9480393"/>
              <a:gd name="connsiteX28" fmla="*/ 5260004 w 6400800"/>
              <a:gd name="connsiteY28" fmla="*/ 9480393 h 9480393"/>
              <a:gd name="connsiteX29" fmla="*/ 4561833 w 6400800"/>
              <a:gd name="connsiteY29" fmla="*/ 9480393 h 9480393"/>
              <a:gd name="connsiteX30" fmla="*/ 3926498 w 6400800"/>
              <a:gd name="connsiteY30" fmla="*/ 9480393 h 9480393"/>
              <a:gd name="connsiteX31" fmla="*/ 3291162 w 6400800"/>
              <a:gd name="connsiteY31" fmla="*/ 9480393 h 9480393"/>
              <a:gd name="connsiteX32" fmla="*/ 2655827 w 6400800"/>
              <a:gd name="connsiteY32" fmla="*/ 9480393 h 9480393"/>
              <a:gd name="connsiteX33" fmla="*/ 2146162 w 6400800"/>
              <a:gd name="connsiteY33" fmla="*/ 9480393 h 9480393"/>
              <a:gd name="connsiteX34" fmla="*/ 1322320 w 6400800"/>
              <a:gd name="connsiteY34" fmla="*/ 9480393 h 9480393"/>
              <a:gd name="connsiteX35" fmla="*/ 58631 w 6400800"/>
              <a:gd name="connsiteY35" fmla="*/ 9480393 h 9480393"/>
              <a:gd name="connsiteX36" fmla="*/ 0 w 6400800"/>
              <a:gd name="connsiteY36" fmla="*/ 9421762 h 9480393"/>
              <a:gd name="connsiteX37" fmla="*/ 0 w 6400800"/>
              <a:gd name="connsiteY37" fmla="*/ 8659336 h 9480393"/>
              <a:gd name="connsiteX38" fmla="*/ 0 w 6400800"/>
              <a:gd name="connsiteY38" fmla="*/ 7896909 h 9480393"/>
              <a:gd name="connsiteX39" fmla="*/ 0 w 6400800"/>
              <a:gd name="connsiteY39" fmla="*/ 7321745 h 9480393"/>
              <a:gd name="connsiteX40" fmla="*/ 0 w 6400800"/>
              <a:gd name="connsiteY40" fmla="*/ 6840213 h 9480393"/>
              <a:gd name="connsiteX41" fmla="*/ 0 w 6400800"/>
              <a:gd name="connsiteY41" fmla="*/ 6358681 h 9480393"/>
              <a:gd name="connsiteX42" fmla="*/ 0 w 6400800"/>
              <a:gd name="connsiteY42" fmla="*/ 5596254 h 9480393"/>
              <a:gd name="connsiteX43" fmla="*/ 0 w 6400800"/>
              <a:gd name="connsiteY43" fmla="*/ 5208353 h 9480393"/>
              <a:gd name="connsiteX44" fmla="*/ 0 w 6400800"/>
              <a:gd name="connsiteY44" fmla="*/ 4633189 h 9480393"/>
              <a:gd name="connsiteX45" fmla="*/ 0 w 6400800"/>
              <a:gd name="connsiteY45" fmla="*/ 3964394 h 9480393"/>
              <a:gd name="connsiteX46" fmla="*/ 0 w 6400800"/>
              <a:gd name="connsiteY46" fmla="*/ 3482862 h 9480393"/>
              <a:gd name="connsiteX47" fmla="*/ 0 w 6400800"/>
              <a:gd name="connsiteY47" fmla="*/ 2626804 h 9480393"/>
              <a:gd name="connsiteX48" fmla="*/ 0 w 6400800"/>
              <a:gd name="connsiteY48" fmla="*/ 2238903 h 9480393"/>
              <a:gd name="connsiteX49" fmla="*/ 0 w 6400800"/>
              <a:gd name="connsiteY49" fmla="*/ 1851002 h 9480393"/>
              <a:gd name="connsiteX50" fmla="*/ 0 w 6400800"/>
              <a:gd name="connsiteY50" fmla="*/ 1275838 h 9480393"/>
              <a:gd name="connsiteX51" fmla="*/ 0 w 6400800"/>
              <a:gd name="connsiteY51" fmla="*/ 58631 h 9480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400800" h="9480393" fill="none" extrusionOk="0">
                <a:moveTo>
                  <a:pt x="0" y="58631"/>
                </a:moveTo>
                <a:cubicBezTo>
                  <a:pt x="1524" y="23878"/>
                  <a:pt x="27438" y="-935"/>
                  <a:pt x="58631" y="0"/>
                </a:cubicBezTo>
                <a:cubicBezTo>
                  <a:pt x="429530" y="24314"/>
                  <a:pt x="527591" y="36806"/>
                  <a:pt x="819637" y="0"/>
                </a:cubicBezTo>
                <a:cubicBezTo>
                  <a:pt x="1111683" y="-36806"/>
                  <a:pt x="1282539" y="-1923"/>
                  <a:pt x="1454973" y="0"/>
                </a:cubicBezTo>
                <a:cubicBezTo>
                  <a:pt x="1627407" y="1923"/>
                  <a:pt x="1825221" y="-19910"/>
                  <a:pt x="2027473" y="0"/>
                </a:cubicBezTo>
                <a:cubicBezTo>
                  <a:pt x="2229725" y="19910"/>
                  <a:pt x="2515552" y="-9947"/>
                  <a:pt x="2725644" y="0"/>
                </a:cubicBezTo>
                <a:cubicBezTo>
                  <a:pt x="2935736" y="9947"/>
                  <a:pt x="3323064" y="-18472"/>
                  <a:pt x="3486650" y="0"/>
                </a:cubicBezTo>
                <a:cubicBezTo>
                  <a:pt x="3650236" y="18472"/>
                  <a:pt x="4068792" y="29892"/>
                  <a:pt x="4310492" y="0"/>
                </a:cubicBezTo>
                <a:cubicBezTo>
                  <a:pt x="4552192" y="-29892"/>
                  <a:pt x="4693760" y="-16946"/>
                  <a:pt x="5071498" y="0"/>
                </a:cubicBezTo>
                <a:cubicBezTo>
                  <a:pt x="5449236" y="16946"/>
                  <a:pt x="5858248" y="-48833"/>
                  <a:pt x="6342169" y="0"/>
                </a:cubicBezTo>
                <a:cubicBezTo>
                  <a:pt x="6370591" y="-378"/>
                  <a:pt x="6395941" y="28379"/>
                  <a:pt x="6400800" y="58631"/>
                </a:cubicBezTo>
                <a:cubicBezTo>
                  <a:pt x="6428166" y="269475"/>
                  <a:pt x="6418085" y="402114"/>
                  <a:pt x="6400800" y="727426"/>
                </a:cubicBezTo>
                <a:cubicBezTo>
                  <a:pt x="6383515" y="1052739"/>
                  <a:pt x="6377465" y="1182004"/>
                  <a:pt x="6400800" y="1302590"/>
                </a:cubicBezTo>
                <a:cubicBezTo>
                  <a:pt x="6424135" y="1423176"/>
                  <a:pt x="6378724" y="1604612"/>
                  <a:pt x="6400800" y="1784122"/>
                </a:cubicBezTo>
                <a:cubicBezTo>
                  <a:pt x="6422876" y="1963632"/>
                  <a:pt x="6408725" y="2015891"/>
                  <a:pt x="6400800" y="2172023"/>
                </a:cubicBezTo>
                <a:cubicBezTo>
                  <a:pt x="6392875" y="2328155"/>
                  <a:pt x="6406596" y="2546936"/>
                  <a:pt x="6400800" y="2653556"/>
                </a:cubicBezTo>
                <a:cubicBezTo>
                  <a:pt x="6395004" y="2760176"/>
                  <a:pt x="6386786" y="2999559"/>
                  <a:pt x="6400800" y="3135088"/>
                </a:cubicBezTo>
                <a:cubicBezTo>
                  <a:pt x="6414814" y="3270617"/>
                  <a:pt x="6368512" y="3484809"/>
                  <a:pt x="6400800" y="3803883"/>
                </a:cubicBezTo>
                <a:cubicBezTo>
                  <a:pt x="6433088" y="4122958"/>
                  <a:pt x="6398898" y="4263914"/>
                  <a:pt x="6400800" y="4472678"/>
                </a:cubicBezTo>
                <a:cubicBezTo>
                  <a:pt x="6402702" y="4681442"/>
                  <a:pt x="6391280" y="4893707"/>
                  <a:pt x="6400800" y="5047842"/>
                </a:cubicBezTo>
                <a:cubicBezTo>
                  <a:pt x="6410320" y="5201977"/>
                  <a:pt x="6415741" y="5675994"/>
                  <a:pt x="6400800" y="5903900"/>
                </a:cubicBezTo>
                <a:cubicBezTo>
                  <a:pt x="6385859" y="6131806"/>
                  <a:pt x="6399392" y="6222521"/>
                  <a:pt x="6400800" y="6385432"/>
                </a:cubicBezTo>
                <a:cubicBezTo>
                  <a:pt x="6402208" y="6548343"/>
                  <a:pt x="6367883" y="6827974"/>
                  <a:pt x="6400800" y="7241490"/>
                </a:cubicBezTo>
                <a:cubicBezTo>
                  <a:pt x="6433717" y="7655006"/>
                  <a:pt x="6379837" y="7505327"/>
                  <a:pt x="6400800" y="7723023"/>
                </a:cubicBezTo>
                <a:cubicBezTo>
                  <a:pt x="6421763" y="7940719"/>
                  <a:pt x="6393572" y="8330403"/>
                  <a:pt x="6400800" y="8485449"/>
                </a:cubicBezTo>
                <a:cubicBezTo>
                  <a:pt x="6408028" y="8640495"/>
                  <a:pt x="6368967" y="9019103"/>
                  <a:pt x="6400800" y="9421762"/>
                </a:cubicBezTo>
                <a:cubicBezTo>
                  <a:pt x="6395583" y="9450597"/>
                  <a:pt x="6376700" y="9480568"/>
                  <a:pt x="6342169" y="9480393"/>
                </a:cubicBezTo>
                <a:cubicBezTo>
                  <a:pt x="6133051" y="9465883"/>
                  <a:pt x="5977974" y="9461924"/>
                  <a:pt x="5769669" y="9480393"/>
                </a:cubicBezTo>
                <a:cubicBezTo>
                  <a:pt x="5561364" y="9498862"/>
                  <a:pt x="5487653" y="9468204"/>
                  <a:pt x="5260004" y="9480393"/>
                </a:cubicBezTo>
                <a:cubicBezTo>
                  <a:pt x="5032355" y="9492582"/>
                  <a:pt x="4776274" y="9494381"/>
                  <a:pt x="4561833" y="9480393"/>
                </a:cubicBezTo>
                <a:cubicBezTo>
                  <a:pt x="4347392" y="9466405"/>
                  <a:pt x="4158922" y="9494164"/>
                  <a:pt x="3926498" y="9480393"/>
                </a:cubicBezTo>
                <a:cubicBezTo>
                  <a:pt x="3694075" y="9466622"/>
                  <a:pt x="3524208" y="9490253"/>
                  <a:pt x="3291162" y="9480393"/>
                </a:cubicBezTo>
                <a:cubicBezTo>
                  <a:pt x="3058116" y="9470533"/>
                  <a:pt x="2951114" y="9477171"/>
                  <a:pt x="2655827" y="9480393"/>
                </a:cubicBezTo>
                <a:cubicBezTo>
                  <a:pt x="2360541" y="9483615"/>
                  <a:pt x="2336518" y="9498056"/>
                  <a:pt x="2146162" y="9480393"/>
                </a:cubicBezTo>
                <a:cubicBezTo>
                  <a:pt x="1955806" y="9462730"/>
                  <a:pt x="1720282" y="9491146"/>
                  <a:pt x="1322320" y="9480393"/>
                </a:cubicBezTo>
                <a:cubicBezTo>
                  <a:pt x="924358" y="9469640"/>
                  <a:pt x="314690" y="9419693"/>
                  <a:pt x="58631" y="9480393"/>
                </a:cubicBezTo>
                <a:cubicBezTo>
                  <a:pt x="22681" y="9479538"/>
                  <a:pt x="-239" y="9447628"/>
                  <a:pt x="0" y="9421762"/>
                </a:cubicBezTo>
                <a:cubicBezTo>
                  <a:pt x="32777" y="9076677"/>
                  <a:pt x="32697" y="8825567"/>
                  <a:pt x="0" y="8659336"/>
                </a:cubicBezTo>
                <a:cubicBezTo>
                  <a:pt x="-32697" y="8493105"/>
                  <a:pt x="-34301" y="8132886"/>
                  <a:pt x="0" y="7896909"/>
                </a:cubicBezTo>
                <a:cubicBezTo>
                  <a:pt x="34301" y="7660932"/>
                  <a:pt x="18531" y="7448587"/>
                  <a:pt x="0" y="7321745"/>
                </a:cubicBezTo>
                <a:cubicBezTo>
                  <a:pt x="-18531" y="7194903"/>
                  <a:pt x="-11920" y="7076174"/>
                  <a:pt x="0" y="6840213"/>
                </a:cubicBezTo>
                <a:cubicBezTo>
                  <a:pt x="11920" y="6604252"/>
                  <a:pt x="-1740" y="6554469"/>
                  <a:pt x="0" y="6358681"/>
                </a:cubicBezTo>
                <a:cubicBezTo>
                  <a:pt x="1740" y="6162893"/>
                  <a:pt x="10975" y="5760601"/>
                  <a:pt x="0" y="5596254"/>
                </a:cubicBezTo>
                <a:cubicBezTo>
                  <a:pt x="-10975" y="5431907"/>
                  <a:pt x="14387" y="5313988"/>
                  <a:pt x="0" y="5208353"/>
                </a:cubicBezTo>
                <a:cubicBezTo>
                  <a:pt x="-14387" y="5102718"/>
                  <a:pt x="-1118" y="4902839"/>
                  <a:pt x="0" y="4633189"/>
                </a:cubicBezTo>
                <a:cubicBezTo>
                  <a:pt x="1118" y="4363539"/>
                  <a:pt x="31934" y="4125981"/>
                  <a:pt x="0" y="3964394"/>
                </a:cubicBezTo>
                <a:cubicBezTo>
                  <a:pt x="-31934" y="3802807"/>
                  <a:pt x="-22469" y="3650707"/>
                  <a:pt x="0" y="3482862"/>
                </a:cubicBezTo>
                <a:cubicBezTo>
                  <a:pt x="22469" y="3315017"/>
                  <a:pt x="27150" y="2814910"/>
                  <a:pt x="0" y="2626804"/>
                </a:cubicBezTo>
                <a:cubicBezTo>
                  <a:pt x="-27150" y="2438698"/>
                  <a:pt x="-11705" y="2429575"/>
                  <a:pt x="0" y="2238903"/>
                </a:cubicBezTo>
                <a:cubicBezTo>
                  <a:pt x="11705" y="2048231"/>
                  <a:pt x="12247" y="1929828"/>
                  <a:pt x="0" y="1851002"/>
                </a:cubicBezTo>
                <a:cubicBezTo>
                  <a:pt x="-12247" y="1772176"/>
                  <a:pt x="22693" y="1430313"/>
                  <a:pt x="0" y="1275838"/>
                </a:cubicBezTo>
                <a:cubicBezTo>
                  <a:pt x="-22693" y="1121363"/>
                  <a:pt x="3893" y="654057"/>
                  <a:pt x="0" y="58631"/>
                </a:cubicBezTo>
                <a:close/>
              </a:path>
              <a:path w="6400800" h="9480393" stroke="0" extrusionOk="0">
                <a:moveTo>
                  <a:pt x="0" y="58631"/>
                </a:moveTo>
                <a:cubicBezTo>
                  <a:pt x="-6371" y="22320"/>
                  <a:pt x="22929" y="1246"/>
                  <a:pt x="58631" y="0"/>
                </a:cubicBezTo>
                <a:cubicBezTo>
                  <a:pt x="225469" y="31412"/>
                  <a:pt x="503572" y="-23310"/>
                  <a:pt x="882473" y="0"/>
                </a:cubicBezTo>
                <a:cubicBezTo>
                  <a:pt x="1261374" y="23310"/>
                  <a:pt x="1357245" y="-3637"/>
                  <a:pt x="1517808" y="0"/>
                </a:cubicBezTo>
                <a:cubicBezTo>
                  <a:pt x="1678371" y="3637"/>
                  <a:pt x="1845309" y="-2185"/>
                  <a:pt x="2090308" y="0"/>
                </a:cubicBezTo>
                <a:cubicBezTo>
                  <a:pt x="2335307" y="2185"/>
                  <a:pt x="2545420" y="-28670"/>
                  <a:pt x="2851315" y="0"/>
                </a:cubicBezTo>
                <a:cubicBezTo>
                  <a:pt x="3157210" y="28670"/>
                  <a:pt x="3275735" y="-10402"/>
                  <a:pt x="3486650" y="0"/>
                </a:cubicBezTo>
                <a:cubicBezTo>
                  <a:pt x="3697565" y="10402"/>
                  <a:pt x="4118275" y="-21620"/>
                  <a:pt x="4310492" y="0"/>
                </a:cubicBezTo>
                <a:cubicBezTo>
                  <a:pt x="4502709" y="21620"/>
                  <a:pt x="4605006" y="24370"/>
                  <a:pt x="4882992" y="0"/>
                </a:cubicBezTo>
                <a:cubicBezTo>
                  <a:pt x="5160978" y="-24370"/>
                  <a:pt x="5345483" y="-15121"/>
                  <a:pt x="5706833" y="0"/>
                </a:cubicBezTo>
                <a:cubicBezTo>
                  <a:pt x="6068183" y="15121"/>
                  <a:pt x="6076173" y="12753"/>
                  <a:pt x="6342169" y="0"/>
                </a:cubicBezTo>
                <a:cubicBezTo>
                  <a:pt x="6369132" y="-310"/>
                  <a:pt x="6403572" y="18649"/>
                  <a:pt x="6400800" y="58631"/>
                </a:cubicBezTo>
                <a:cubicBezTo>
                  <a:pt x="6405849" y="369405"/>
                  <a:pt x="6407705" y="664684"/>
                  <a:pt x="6400800" y="821057"/>
                </a:cubicBezTo>
                <a:cubicBezTo>
                  <a:pt x="6393895" y="977430"/>
                  <a:pt x="6423190" y="1485037"/>
                  <a:pt x="6400800" y="1677115"/>
                </a:cubicBezTo>
                <a:cubicBezTo>
                  <a:pt x="6378410" y="1869193"/>
                  <a:pt x="6381960" y="2323890"/>
                  <a:pt x="6400800" y="2533173"/>
                </a:cubicBezTo>
                <a:cubicBezTo>
                  <a:pt x="6419640" y="2742456"/>
                  <a:pt x="6417325" y="2822605"/>
                  <a:pt x="6400800" y="3014705"/>
                </a:cubicBezTo>
                <a:cubicBezTo>
                  <a:pt x="6384275" y="3206805"/>
                  <a:pt x="6374637" y="3540895"/>
                  <a:pt x="6400800" y="3683500"/>
                </a:cubicBezTo>
                <a:cubicBezTo>
                  <a:pt x="6426963" y="3826105"/>
                  <a:pt x="6427289" y="4366145"/>
                  <a:pt x="6400800" y="4539558"/>
                </a:cubicBezTo>
                <a:cubicBezTo>
                  <a:pt x="6374311" y="4712971"/>
                  <a:pt x="6392748" y="5061948"/>
                  <a:pt x="6400800" y="5208353"/>
                </a:cubicBezTo>
                <a:cubicBezTo>
                  <a:pt x="6408852" y="5354759"/>
                  <a:pt x="6397214" y="5494422"/>
                  <a:pt x="6400800" y="5596254"/>
                </a:cubicBezTo>
                <a:cubicBezTo>
                  <a:pt x="6404386" y="5698086"/>
                  <a:pt x="6395102" y="5939017"/>
                  <a:pt x="6400800" y="6077787"/>
                </a:cubicBezTo>
                <a:cubicBezTo>
                  <a:pt x="6406498" y="6216557"/>
                  <a:pt x="6428875" y="6588116"/>
                  <a:pt x="6400800" y="6933844"/>
                </a:cubicBezTo>
                <a:cubicBezTo>
                  <a:pt x="6372725" y="7279572"/>
                  <a:pt x="6375114" y="7296341"/>
                  <a:pt x="6400800" y="7602639"/>
                </a:cubicBezTo>
                <a:cubicBezTo>
                  <a:pt x="6426486" y="7908938"/>
                  <a:pt x="6405103" y="7940791"/>
                  <a:pt x="6400800" y="8084172"/>
                </a:cubicBezTo>
                <a:cubicBezTo>
                  <a:pt x="6396497" y="8227553"/>
                  <a:pt x="6400835" y="8420043"/>
                  <a:pt x="6400800" y="8752967"/>
                </a:cubicBezTo>
                <a:cubicBezTo>
                  <a:pt x="6400765" y="9085891"/>
                  <a:pt x="6384556" y="9219094"/>
                  <a:pt x="6400800" y="9421762"/>
                </a:cubicBezTo>
                <a:cubicBezTo>
                  <a:pt x="6402183" y="9449889"/>
                  <a:pt x="6377875" y="9483988"/>
                  <a:pt x="6342169" y="9480393"/>
                </a:cubicBezTo>
                <a:cubicBezTo>
                  <a:pt x="5978130" y="9469257"/>
                  <a:pt x="5883865" y="9516424"/>
                  <a:pt x="5518327" y="9480393"/>
                </a:cubicBezTo>
                <a:cubicBezTo>
                  <a:pt x="5152789" y="9444362"/>
                  <a:pt x="4921177" y="9453398"/>
                  <a:pt x="4757321" y="9480393"/>
                </a:cubicBezTo>
                <a:cubicBezTo>
                  <a:pt x="4593465" y="9507388"/>
                  <a:pt x="4420215" y="9466950"/>
                  <a:pt x="4184821" y="9480393"/>
                </a:cubicBezTo>
                <a:cubicBezTo>
                  <a:pt x="3949427" y="9493836"/>
                  <a:pt x="3712029" y="9504149"/>
                  <a:pt x="3423815" y="9480393"/>
                </a:cubicBezTo>
                <a:cubicBezTo>
                  <a:pt x="3135601" y="9456637"/>
                  <a:pt x="3065601" y="9481966"/>
                  <a:pt x="2914150" y="9480393"/>
                </a:cubicBezTo>
                <a:cubicBezTo>
                  <a:pt x="2762700" y="9478820"/>
                  <a:pt x="2519723" y="9458311"/>
                  <a:pt x="2153144" y="9480393"/>
                </a:cubicBezTo>
                <a:cubicBezTo>
                  <a:pt x="1786565" y="9502475"/>
                  <a:pt x="1823131" y="9453390"/>
                  <a:pt x="1580644" y="9480393"/>
                </a:cubicBezTo>
                <a:cubicBezTo>
                  <a:pt x="1338157" y="9507396"/>
                  <a:pt x="1290747" y="9458944"/>
                  <a:pt x="1070979" y="9480393"/>
                </a:cubicBezTo>
                <a:cubicBezTo>
                  <a:pt x="851212" y="9501842"/>
                  <a:pt x="464010" y="9434185"/>
                  <a:pt x="58631" y="9480393"/>
                </a:cubicBezTo>
                <a:cubicBezTo>
                  <a:pt x="24805" y="9485799"/>
                  <a:pt x="1785" y="9454655"/>
                  <a:pt x="0" y="9421762"/>
                </a:cubicBezTo>
                <a:cubicBezTo>
                  <a:pt x="-20302" y="9238786"/>
                  <a:pt x="21886" y="8834953"/>
                  <a:pt x="0" y="8659336"/>
                </a:cubicBezTo>
                <a:cubicBezTo>
                  <a:pt x="-21886" y="8483719"/>
                  <a:pt x="-20921" y="8355394"/>
                  <a:pt x="0" y="8177803"/>
                </a:cubicBezTo>
                <a:cubicBezTo>
                  <a:pt x="20921" y="8000212"/>
                  <a:pt x="-6233" y="7826140"/>
                  <a:pt x="0" y="7602639"/>
                </a:cubicBezTo>
                <a:cubicBezTo>
                  <a:pt x="6233" y="7379138"/>
                  <a:pt x="16371" y="7080952"/>
                  <a:pt x="0" y="6933844"/>
                </a:cubicBezTo>
                <a:cubicBezTo>
                  <a:pt x="-16371" y="6786736"/>
                  <a:pt x="-11660" y="6604747"/>
                  <a:pt x="0" y="6452312"/>
                </a:cubicBezTo>
                <a:cubicBezTo>
                  <a:pt x="11660" y="6299877"/>
                  <a:pt x="-33391" y="6005441"/>
                  <a:pt x="0" y="5596254"/>
                </a:cubicBezTo>
                <a:cubicBezTo>
                  <a:pt x="33391" y="5187067"/>
                  <a:pt x="3900" y="5116113"/>
                  <a:pt x="0" y="4927459"/>
                </a:cubicBezTo>
                <a:cubicBezTo>
                  <a:pt x="-3900" y="4738806"/>
                  <a:pt x="6026" y="4322142"/>
                  <a:pt x="0" y="4071401"/>
                </a:cubicBezTo>
                <a:cubicBezTo>
                  <a:pt x="-6026" y="3820660"/>
                  <a:pt x="-19344" y="3485277"/>
                  <a:pt x="0" y="3308975"/>
                </a:cubicBezTo>
                <a:cubicBezTo>
                  <a:pt x="19344" y="3132673"/>
                  <a:pt x="10310" y="2964099"/>
                  <a:pt x="0" y="2733811"/>
                </a:cubicBezTo>
                <a:cubicBezTo>
                  <a:pt x="-10310" y="2503523"/>
                  <a:pt x="-12703" y="2333956"/>
                  <a:pt x="0" y="1971385"/>
                </a:cubicBezTo>
                <a:cubicBezTo>
                  <a:pt x="12703" y="1608814"/>
                  <a:pt x="12963" y="1669969"/>
                  <a:pt x="0" y="1489852"/>
                </a:cubicBezTo>
                <a:cubicBezTo>
                  <a:pt x="-12963" y="1309735"/>
                  <a:pt x="-14299" y="1065085"/>
                  <a:pt x="0" y="821057"/>
                </a:cubicBezTo>
                <a:cubicBezTo>
                  <a:pt x="14299" y="577029"/>
                  <a:pt x="8671" y="281877"/>
                  <a:pt x="0" y="58631"/>
                </a:cubicBezTo>
                <a:close/>
              </a:path>
            </a:pathLst>
          </a:custGeom>
          <a:solidFill>
            <a:schemeClr val="bg1"/>
          </a:solidFill>
          <a:ln>
            <a:solidFill>
              <a:schemeClr val="tx1"/>
            </a:solidFill>
            <a:extLst>
              <a:ext uri="{C807C97D-BFC1-408E-A445-0C87EB9F89A2}">
                <ask:lineSketchStyleProps xmlns:ask="http://schemas.microsoft.com/office/drawing/2018/sketchyshapes" xmln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3AC2FBD1-416F-7D4E-A4C4-5CC6121E0695}"/>
              </a:ext>
            </a:extLst>
          </p:cNvPr>
          <p:cNvSpPr>
            <a:spLocks noGrp="1"/>
          </p:cNvSpPr>
          <p:nvPr>
            <p:ph idx="1"/>
          </p:nvPr>
        </p:nvSpPr>
        <p:spPr>
          <a:xfrm>
            <a:off x="447601" y="3491345"/>
            <a:ext cx="5915025" cy="6026727"/>
          </a:xfrm>
        </p:spPr>
        <p:txBody>
          <a:bodyPr numCol="2" spcCol="108000">
            <a:noAutofit/>
          </a:bodyPr>
          <a:lstStyle/>
          <a:p>
            <a:pPr marL="0" indent="0">
              <a:buNone/>
            </a:pPr>
            <a:r>
              <a:rPr lang="en-GB" sz="1100" b="1" dirty="0"/>
              <a:t>subduction</a:t>
            </a:r>
            <a:r>
              <a:rPr lang="en-GB" sz="1100" dirty="0"/>
              <a:t> and is what formed the volcanic islands, along with their steep-sided conical peaks, of the Eastern Caribbean.</a:t>
            </a:r>
          </a:p>
          <a:p>
            <a:pPr marL="0" indent="0">
              <a:buNone/>
            </a:pPr>
            <a:r>
              <a:rPr lang="en-GB" sz="1100" dirty="0"/>
              <a:t>La Soufrière has experienced five explosive eruptions since records began, in 1718, 1812, 1902, 1979 and 2021, with the most deadly event in 1902 which killed 1,680 and left a further 600 people badly burned, and another 4,000 homeless. It also wiped out the last of the </a:t>
            </a:r>
            <a:r>
              <a:rPr lang="en-GB" sz="1100" b="1" dirty="0"/>
              <a:t>indigenous</a:t>
            </a:r>
            <a:r>
              <a:rPr lang="en-GB" sz="1100" dirty="0"/>
              <a:t> Carib </a:t>
            </a:r>
            <a:r>
              <a:rPr lang="en-GB" sz="1100" b="1" dirty="0"/>
              <a:t>population</a:t>
            </a:r>
            <a:r>
              <a:rPr lang="en-GB" sz="1100" dirty="0"/>
              <a:t>. The crater lake had been reformed within five years of this eruption so the volcano was considered no longer active. The 1979 eruption had no confirmed casualties as the government put in place an effective evacuation plan, moving residents to the safety of nearby beaches.</a:t>
            </a:r>
          </a:p>
          <a:p>
            <a:pPr marL="0" indent="0">
              <a:buNone/>
            </a:pPr>
            <a:r>
              <a:rPr lang="en-GB" sz="1100" b="1" dirty="0">
                <a:solidFill>
                  <a:srgbClr val="92A000"/>
                </a:solidFill>
              </a:rPr>
              <a:t>The eruption</a:t>
            </a:r>
            <a:br>
              <a:rPr lang="en-GB" sz="1100" b="1" dirty="0">
                <a:solidFill>
                  <a:srgbClr val="92A000"/>
                </a:solidFill>
              </a:rPr>
            </a:br>
            <a:r>
              <a:rPr lang="en-GB" sz="1100" dirty="0"/>
              <a:t>La Soufrière had been dormant since 1979, but in late 2020 started showing signs of activity - rumbling and spewing steam and smoke.  On 27th December a new lava dome had been formed by an </a:t>
            </a:r>
            <a:r>
              <a:rPr lang="en-GB" sz="1100" b="1" dirty="0"/>
              <a:t>effusive eruption</a:t>
            </a:r>
            <a:r>
              <a:rPr lang="en-GB" sz="1100" dirty="0"/>
              <a:t>, so the government began to review their evacuation plans throughout January 2021 in case the effusive eruption showed signs of becoming explosive. During this time the </a:t>
            </a:r>
            <a:r>
              <a:rPr lang="en-GB" sz="1100" b="1" dirty="0"/>
              <a:t>lava dome </a:t>
            </a:r>
            <a:r>
              <a:rPr lang="en-GB" sz="1100" dirty="0"/>
              <a:t>grew to 100m tall, 200m wide and 900m long, and continued to expand further throughout February, when it also began to emit gas and steam plumes from the summit, as well as small rock falls, and there were clear signs of damage to vegetation. By the end of March the lava dome measured 105m tall, 243m wide and 921m long. During early April monitoring observed a sustained increase in volcanic and seismic activity, including regular small earthquakes which were felt in the nearby communities of </a:t>
            </a:r>
            <a:br>
              <a:rPr lang="en-GB" sz="1100" dirty="0"/>
            </a:br>
            <a:r>
              <a:rPr lang="en-GB" sz="1100" dirty="0"/>
              <a:t/>
            </a:r>
            <a:br>
              <a:rPr lang="en-GB" sz="1100" dirty="0"/>
            </a:br>
            <a:r>
              <a:rPr lang="en-GB" sz="1100" dirty="0"/>
              <a:t/>
            </a:r>
            <a:br>
              <a:rPr lang="en-GB" sz="1100" dirty="0"/>
            </a:br>
            <a:r>
              <a:rPr lang="en-GB" sz="1100" dirty="0"/>
              <a:t/>
            </a:r>
            <a:br>
              <a:rPr lang="en-GB" sz="1100" dirty="0"/>
            </a:br>
            <a:r>
              <a:rPr lang="en-GB" sz="1100" dirty="0"/>
              <a:t/>
            </a:r>
            <a:br>
              <a:rPr lang="en-GB" sz="1100" dirty="0"/>
            </a:br>
            <a:r>
              <a:rPr lang="en-GB" sz="1100" dirty="0"/>
              <a:t/>
            </a:r>
            <a:br>
              <a:rPr lang="en-GB" sz="1100" dirty="0"/>
            </a:br>
            <a:r>
              <a:rPr lang="en-GB" sz="1100" dirty="0"/>
              <a:t>Fancy and </a:t>
            </a:r>
            <a:r>
              <a:rPr lang="en-GB" sz="1100" dirty="0" err="1"/>
              <a:t>Chateaubelair</a:t>
            </a:r>
            <a:r>
              <a:rPr lang="en-GB" sz="1100" dirty="0"/>
              <a:t>. On Thursday 8th April a lava dome was clearly visible, causing the government to declare a red alert, ordering 16,000 people to evacuate the area around La Soufrière as an explosive eruption was imminent. Residents of St Vincent were housed temporarily on the neighbouring islands of Antigua, Barbados, Grenada and St Lucia. However the evacuation effort was hampered by Covid-19 as the Prime Minister Ralph Gonsalves announced that people must be vaccinated in order to board the cruise ships or be granted refuge in other countries. </a:t>
            </a:r>
          </a:p>
          <a:p>
            <a:pPr marL="0" indent="0">
              <a:buNone/>
            </a:pPr>
            <a:r>
              <a:rPr lang="en-GB" sz="1100" dirty="0"/>
              <a:t>At 8:41 local time on Friday 9th April 2021, La Soufrière erupted in an explosive manner. The plume of volcanic ash reached approximately 8,000m into the sky and began to drift eastwards towards the Atlantic Ocean. Explosions were observed over the following days - a second explosion occurred that evening, with a third on 11th April. White-coloured dust covered buildings and roads around the island, including the capital of Kingstown. The presence of thick ash and smoke closed air space over the island, and caused power outages as well as disruptions to food and water supply. In the early hours of Monday 12th April, a huge eruption triggered </a:t>
            </a:r>
            <a:r>
              <a:rPr lang="en-GB" sz="1100" b="1" dirty="0"/>
              <a:t>pyroclastic flows </a:t>
            </a:r>
            <a:r>
              <a:rPr lang="en-GB" sz="1100" dirty="0"/>
              <a:t>down the volcano’s south and south-west flanks.</a:t>
            </a:r>
          </a:p>
          <a:p>
            <a:pPr marL="0" indent="0">
              <a:buNone/>
            </a:pPr>
            <a:r>
              <a:rPr lang="en-GB" sz="1100" b="1" dirty="0">
                <a:solidFill>
                  <a:srgbClr val="92A000"/>
                </a:solidFill>
              </a:rPr>
              <a:t>Hazards</a:t>
            </a:r>
            <a:r>
              <a:rPr lang="en-GB" sz="1100" dirty="0"/>
              <a:t/>
            </a:r>
            <a:br>
              <a:rPr lang="en-GB" sz="1100" dirty="0"/>
            </a:br>
            <a:r>
              <a:rPr lang="en-GB" sz="1100" dirty="0"/>
              <a:t>Throughout both the effusive and explosive phases of La </a:t>
            </a:r>
            <a:r>
              <a:rPr lang="en-GB" sz="1100" dirty="0" err="1"/>
              <a:t>Soufrière’s</a:t>
            </a:r>
            <a:r>
              <a:rPr lang="en-GB" sz="1100" dirty="0"/>
              <a:t> activity, a significant amount of toxic sulphur dioxide was released into the atmosphere - which poses a silent, yet deadly threat to people. Sulphur dioxide also combines with water in the atmosphere which produces acid rain, which causes an increase in</a:t>
            </a:r>
          </a:p>
          <a:p>
            <a:pPr marL="0" indent="0">
              <a:buNone/>
            </a:pPr>
            <a:endParaRPr lang="en-GB" sz="1100" dirty="0"/>
          </a:p>
          <a:p>
            <a:pPr marL="0" indent="0">
              <a:buNone/>
            </a:pPr>
            <a:r>
              <a:rPr lang="en-GB" sz="1100" dirty="0"/>
              <a:t/>
            </a:r>
            <a:br>
              <a:rPr lang="en-GB" sz="1100" dirty="0"/>
            </a:br>
            <a:endParaRPr lang="en-GB" sz="1100" dirty="0"/>
          </a:p>
        </p:txBody>
      </p:sp>
      <p:sp>
        <p:nvSpPr>
          <p:cNvPr id="9" name="TextBox 8">
            <a:extLst>
              <a:ext uri="{FF2B5EF4-FFF2-40B4-BE49-F238E27FC236}">
                <a16:creationId xmlns:a16="http://schemas.microsoft.com/office/drawing/2014/main" id="{8A6B5F58-51F9-834F-80BD-115B57FD8DD4}"/>
              </a:ext>
            </a:extLst>
          </p:cNvPr>
          <p:cNvSpPr txBox="1"/>
          <p:nvPr/>
        </p:nvSpPr>
        <p:spPr>
          <a:xfrm>
            <a:off x="457200" y="3131127"/>
            <a:ext cx="4779818" cy="276999"/>
          </a:xfrm>
          <a:prstGeom prst="rect">
            <a:avLst/>
          </a:prstGeom>
          <a:noFill/>
        </p:spPr>
        <p:txBody>
          <a:bodyPr wrap="square" rtlCol="0">
            <a:spAutoFit/>
          </a:bodyPr>
          <a:lstStyle/>
          <a:p>
            <a:r>
              <a:rPr lang="en-GB" sz="1200" dirty="0"/>
              <a:t>Figure 4 – An oceanic-oceanic crust convergent plate boundary</a:t>
            </a:r>
          </a:p>
        </p:txBody>
      </p:sp>
      <p:pic>
        <p:nvPicPr>
          <p:cNvPr id="5" name="Picture 4" descr="Diagram&#10;&#10;Description automatically generated">
            <a:extLst>
              <a:ext uri="{FF2B5EF4-FFF2-40B4-BE49-F238E27FC236}">
                <a16:creationId xmlns:a16="http://schemas.microsoft.com/office/drawing/2014/main" id="{8B00628F-10B4-5543-99AE-DD91C054F82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12618" y="360119"/>
            <a:ext cx="5888182" cy="2510084"/>
          </a:xfrm>
          <a:prstGeom prst="rect">
            <a:avLst/>
          </a:prstGeom>
        </p:spPr>
      </p:pic>
      <p:sp>
        <p:nvSpPr>
          <p:cNvPr id="6" name="TextBox 5">
            <a:extLst>
              <a:ext uri="{FF2B5EF4-FFF2-40B4-BE49-F238E27FC236}">
                <a16:creationId xmlns:a16="http://schemas.microsoft.com/office/drawing/2014/main" id="{D45918C7-18FF-844F-A810-89DC50C679D4}"/>
              </a:ext>
            </a:extLst>
          </p:cNvPr>
          <p:cNvSpPr txBox="1"/>
          <p:nvPr/>
        </p:nvSpPr>
        <p:spPr>
          <a:xfrm>
            <a:off x="215154" y="4025153"/>
            <a:ext cx="421339" cy="307777"/>
          </a:xfrm>
          <a:prstGeom prst="rect">
            <a:avLst/>
          </a:prstGeom>
          <a:noFill/>
        </p:spPr>
        <p:txBody>
          <a:bodyPr wrap="square" rtlCol="0">
            <a:spAutoFit/>
          </a:bodyPr>
          <a:lstStyle/>
          <a:p>
            <a:r>
              <a:rPr lang="en-GB" sz="1400" dirty="0">
                <a:solidFill>
                  <a:schemeClr val="bg2">
                    <a:lumMod val="75000"/>
                  </a:schemeClr>
                </a:solidFill>
              </a:rPr>
              <a:t>37</a:t>
            </a:r>
            <a:endParaRPr lang="en-GB" dirty="0">
              <a:solidFill>
                <a:schemeClr val="bg2">
                  <a:lumMod val="75000"/>
                </a:schemeClr>
              </a:solidFill>
            </a:endParaRPr>
          </a:p>
        </p:txBody>
      </p:sp>
      <p:sp>
        <p:nvSpPr>
          <p:cNvPr id="7" name="TextBox 6">
            <a:extLst>
              <a:ext uri="{FF2B5EF4-FFF2-40B4-BE49-F238E27FC236}">
                <a16:creationId xmlns:a16="http://schemas.microsoft.com/office/drawing/2014/main" id="{B6435ABD-9102-C847-A1C2-49EC96777EE9}"/>
              </a:ext>
            </a:extLst>
          </p:cNvPr>
          <p:cNvSpPr txBox="1"/>
          <p:nvPr/>
        </p:nvSpPr>
        <p:spPr>
          <a:xfrm>
            <a:off x="215154" y="6239435"/>
            <a:ext cx="421339" cy="307777"/>
          </a:xfrm>
          <a:prstGeom prst="rect">
            <a:avLst/>
          </a:prstGeom>
          <a:noFill/>
        </p:spPr>
        <p:txBody>
          <a:bodyPr wrap="square" rtlCol="0">
            <a:spAutoFit/>
          </a:bodyPr>
          <a:lstStyle/>
          <a:p>
            <a:r>
              <a:rPr lang="en-GB" sz="1400" dirty="0">
                <a:solidFill>
                  <a:schemeClr val="bg2">
                    <a:lumMod val="75000"/>
                  </a:schemeClr>
                </a:solidFill>
              </a:rPr>
              <a:t>38</a:t>
            </a:r>
            <a:endParaRPr lang="en-GB" dirty="0">
              <a:solidFill>
                <a:schemeClr val="bg2">
                  <a:lumMod val="75000"/>
                </a:schemeClr>
              </a:solidFill>
            </a:endParaRPr>
          </a:p>
        </p:txBody>
      </p:sp>
      <p:sp>
        <p:nvSpPr>
          <p:cNvPr id="8" name="TextBox 7">
            <a:extLst>
              <a:ext uri="{FF2B5EF4-FFF2-40B4-BE49-F238E27FC236}">
                <a16:creationId xmlns:a16="http://schemas.microsoft.com/office/drawing/2014/main" id="{46400326-89CD-EA46-A516-10790F364D10}"/>
              </a:ext>
            </a:extLst>
          </p:cNvPr>
          <p:cNvSpPr txBox="1"/>
          <p:nvPr/>
        </p:nvSpPr>
        <p:spPr>
          <a:xfrm>
            <a:off x="6275295" y="5522259"/>
            <a:ext cx="421339" cy="307777"/>
          </a:xfrm>
          <a:prstGeom prst="rect">
            <a:avLst/>
          </a:prstGeom>
          <a:noFill/>
        </p:spPr>
        <p:txBody>
          <a:bodyPr wrap="square" rtlCol="0">
            <a:spAutoFit/>
          </a:bodyPr>
          <a:lstStyle/>
          <a:p>
            <a:r>
              <a:rPr lang="en-GB" sz="1400" dirty="0">
                <a:solidFill>
                  <a:schemeClr val="bg2">
                    <a:lumMod val="75000"/>
                  </a:schemeClr>
                </a:solidFill>
              </a:rPr>
              <a:t>39</a:t>
            </a:r>
            <a:endParaRPr lang="en-GB" dirty="0">
              <a:solidFill>
                <a:schemeClr val="bg2">
                  <a:lumMod val="75000"/>
                </a:schemeClr>
              </a:solidFill>
            </a:endParaRPr>
          </a:p>
        </p:txBody>
      </p:sp>
      <p:sp>
        <p:nvSpPr>
          <p:cNvPr id="10" name="TextBox 9">
            <a:extLst>
              <a:ext uri="{FF2B5EF4-FFF2-40B4-BE49-F238E27FC236}">
                <a16:creationId xmlns:a16="http://schemas.microsoft.com/office/drawing/2014/main" id="{6C6E50B4-85DC-E246-A0BF-33F465E32076}"/>
              </a:ext>
            </a:extLst>
          </p:cNvPr>
          <p:cNvSpPr txBox="1"/>
          <p:nvPr/>
        </p:nvSpPr>
        <p:spPr>
          <a:xfrm>
            <a:off x="6257366" y="8202706"/>
            <a:ext cx="421339" cy="307777"/>
          </a:xfrm>
          <a:prstGeom prst="rect">
            <a:avLst/>
          </a:prstGeom>
          <a:noFill/>
        </p:spPr>
        <p:txBody>
          <a:bodyPr wrap="square" rtlCol="0">
            <a:spAutoFit/>
          </a:bodyPr>
          <a:lstStyle/>
          <a:p>
            <a:r>
              <a:rPr lang="en-GB" sz="1400" dirty="0">
                <a:solidFill>
                  <a:schemeClr val="bg2">
                    <a:lumMod val="75000"/>
                  </a:schemeClr>
                </a:solidFill>
              </a:rPr>
              <a:t>40</a:t>
            </a:r>
            <a:endParaRPr lang="en-GB" dirty="0">
              <a:solidFill>
                <a:schemeClr val="bg2">
                  <a:lumMod val="75000"/>
                </a:schemeClr>
              </a:solidFill>
            </a:endParaRPr>
          </a:p>
        </p:txBody>
      </p:sp>
      <p:sp>
        <p:nvSpPr>
          <p:cNvPr id="11" name="TextBox 10">
            <a:extLst>
              <a:ext uri="{FF2B5EF4-FFF2-40B4-BE49-F238E27FC236}">
                <a16:creationId xmlns:a16="http://schemas.microsoft.com/office/drawing/2014/main" id="{2A11104A-1EC3-614D-8468-CC9164DE9A1D}"/>
              </a:ext>
            </a:extLst>
          </p:cNvPr>
          <p:cNvSpPr txBox="1"/>
          <p:nvPr/>
        </p:nvSpPr>
        <p:spPr>
          <a:xfrm>
            <a:off x="6211997" y="305154"/>
            <a:ext cx="531704" cy="307777"/>
          </a:xfrm>
          <a:prstGeom prst="rect">
            <a:avLst/>
          </a:prstGeom>
          <a:noFill/>
        </p:spPr>
        <p:txBody>
          <a:bodyPr wrap="square" rtlCol="0">
            <a:spAutoFit/>
          </a:bodyPr>
          <a:lstStyle/>
          <a:p>
            <a:pPr algn="ctr"/>
            <a:r>
              <a:rPr lang="en-GB" sz="1400" dirty="0"/>
              <a:t>6</a:t>
            </a:r>
          </a:p>
        </p:txBody>
      </p:sp>
    </p:spTree>
    <p:extLst>
      <p:ext uri="{BB962C8B-B14F-4D97-AF65-F5344CB8AC3E}">
        <p14:creationId xmlns:p14="http://schemas.microsoft.com/office/powerpoint/2010/main" val="4137977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6E7075FF-1CA1-8C45-A515-CB4C2EAED12C}"/>
              </a:ext>
            </a:extLst>
          </p:cNvPr>
          <p:cNvSpPr/>
          <p:nvPr/>
        </p:nvSpPr>
        <p:spPr>
          <a:xfrm>
            <a:off x="221673" y="217789"/>
            <a:ext cx="6400800" cy="9480393"/>
          </a:xfrm>
          <a:custGeom>
            <a:avLst/>
            <a:gdLst>
              <a:gd name="connsiteX0" fmla="*/ 0 w 6400800"/>
              <a:gd name="connsiteY0" fmla="*/ 58631 h 9480393"/>
              <a:gd name="connsiteX1" fmla="*/ 58631 w 6400800"/>
              <a:gd name="connsiteY1" fmla="*/ 0 h 9480393"/>
              <a:gd name="connsiteX2" fmla="*/ 819637 w 6400800"/>
              <a:gd name="connsiteY2" fmla="*/ 0 h 9480393"/>
              <a:gd name="connsiteX3" fmla="*/ 1454973 w 6400800"/>
              <a:gd name="connsiteY3" fmla="*/ 0 h 9480393"/>
              <a:gd name="connsiteX4" fmla="*/ 2027473 w 6400800"/>
              <a:gd name="connsiteY4" fmla="*/ 0 h 9480393"/>
              <a:gd name="connsiteX5" fmla="*/ 2725644 w 6400800"/>
              <a:gd name="connsiteY5" fmla="*/ 0 h 9480393"/>
              <a:gd name="connsiteX6" fmla="*/ 3486650 w 6400800"/>
              <a:gd name="connsiteY6" fmla="*/ 0 h 9480393"/>
              <a:gd name="connsiteX7" fmla="*/ 4310492 w 6400800"/>
              <a:gd name="connsiteY7" fmla="*/ 0 h 9480393"/>
              <a:gd name="connsiteX8" fmla="*/ 5071498 w 6400800"/>
              <a:gd name="connsiteY8" fmla="*/ 0 h 9480393"/>
              <a:gd name="connsiteX9" fmla="*/ 6342169 w 6400800"/>
              <a:gd name="connsiteY9" fmla="*/ 0 h 9480393"/>
              <a:gd name="connsiteX10" fmla="*/ 6400800 w 6400800"/>
              <a:gd name="connsiteY10" fmla="*/ 58631 h 9480393"/>
              <a:gd name="connsiteX11" fmla="*/ 6400800 w 6400800"/>
              <a:gd name="connsiteY11" fmla="*/ 727426 h 9480393"/>
              <a:gd name="connsiteX12" fmla="*/ 6400800 w 6400800"/>
              <a:gd name="connsiteY12" fmla="*/ 1302590 h 9480393"/>
              <a:gd name="connsiteX13" fmla="*/ 6400800 w 6400800"/>
              <a:gd name="connsiteY13" fmla="*/ 1784122 h 9480393"/>
              <a:gd name="connsiteX14" fmla="*/ 6400800 w 6400800"/>
              <a:gd name="connsiteY14" fmla="*/ 2172023 h 9480393"/>
              <a:gd name="connsiteX15" fmla="*/ 6400800 w 6400800"/>
              <a:gd name="connsiteY15" fmla="*/ 2653556 h 9480393"/>
              <a:gd name="connsiteX16" fmla="*/ 6400800 w 6400800"/>
              <a:gd name="connsiteY16" fmla="*/ 3135088 h 9480393"/>
              <a:gd name="connsiteX17" fmla="*/ 6400800 w 6400800"/>
              <a:gd name="connsiteY17" fmla="*/ 3803883 h 9480393"/>
              <a:gd name="connsiteX18" fmla="*/ 6400800 w 6400800"/>
              <a:gd name="connsiteY18" fmla="*/ 4472678 h 9480393"/>
              <a:gd name="connsiteX19" fmla="*/ 6400800 w 6400800"/>
              <a:gd name="connsiteY19" fmla="*/ 5047842 h 9480393"/>
              <a:gd name="connsiteX20" fmla="*/ 6400800 w 6400800"/>
              <a:gd name="connsiteY20" fmla="*/ 5903900 h 9480393"/>
              <a:gd name="connsiteX21" fmla="*/ 6400800 w 6400800"/>
              <a:gd name="connsiteY21" fmla="*/ 6385432 h 9480393"/>
              <a:gd name="connsiteX22" fmla="*/ 6400800 w 6400800"/>
              <a:gd name="connsiteY22" fmla="*/ 7241490 h 9480393"/>
              <a:gd name="connsiteX23" fmla="*/ 6400800 w 6400800"/>
              <a:gd name="connsiteY23" fmla="*/ 7723023 h 9480393"/>
              <a:gd name="connsiteX24" fmla="*/ 6400800 w 6400800"/>
              <a:gd name="connsiteY24" fmla="*/ 8485449 h 9480393"/>
              <a:gd name="connsiteX25" fmla="*/ 6400800 w 6400800"/>
              <a:gd name="connsiteY25" fmla="*/ 9421762 h 9480393"/>
              <a:gd name="connsiteX26" fmla="*/ 6342169 w 6400800"/>
              <a:gd name="connsiteY26" fmla="*/ 9480393 h 9480393"/>
              <a:gd name="connsiteX27" fmla="*/ 5769669 w 6400800"/>
              <a:gd name="connsiteY27" fmla="*/ 9480393 h 9480393"/>
              <a:gd name="connsiteX28" fmla="*/ 5260004 w 6400800"/>
              <a:gd name="connsiteY28" fmla="*/ 9480393 h 9480393"/>
              <a:gd name="connsiteX29" fmla="*/ 4561833 w 6400800"/>
              <a:gd name="connsiteY29" fmla="*/ 9480393 h 9480393"/>
              <a:gd name="connsiteX30" fmla="*/ 3926498 w 6400800"/>
              <a:gd name="connsiteY30" fmla="*/ 9480393 h 9480393"/>
              <a:gd name="connsiteX31" fmla="*/ 3291162 w 6400800"/>
              <a:gd name="connsiteY31" fmla="*/ 9480393 h 9480393"/>
              <a:gd name="connsiteX32" fmla="*/ 2655827 w 6400800"/>
              <a:gd name="connsiteY32" fmla="*/ 9480393 h 9480393"/>
              <a:gd name="connsiteX33" fmla="*/ 2146162 w 6400800"/>
              <a:gd name="connsiteY33" fmla="*/ 9480393 h 9480393"/>
              <a:gd name="connsiteX34" fmla="*/ 1322320 w 6400800"/>
              <a:gd name="connsiteY34" fmla="*/ 9480393 h 9480393"/>
              <a:gd name="connsiteX35" fmla="*/ 58631 w 6400800"/>
              <a:gd name="connsiteY35" fmla="*/ 9480393 h 9480393"/>
              <a:gd name="connsiteX36" fmla="*/ 0 w 6400800"/>
              <a:gd name="connsiteY36" fmla="*/ 9421762 h 9480393"/>
              <a:gd name="connsiteX37" fmla="*/ 0 w 6400800"/>
              <a:gd name="connsiteY37" fmla="*/ 8659336 h 9480393"/>
              <a:gd name="connsiteX38" fmla="*/ 0 w 6400800"/>
              <a:gd name="connsiteY38" fmla="*/ 7896909 h 9480393"/>
              <a:gd name="connsiteX39" fmla="*/ 0 w 6400800"/>
              <a:gd name="connsiteY39" fmla="*/ 7321745 h 9480393"/>
              <a:gd name="connsiteX40" fmla="*/ 0 w 6400800"/>
              <a:gd name="connsiteY40" fmla="*/ 6840213 h 9480393"/>
              <a:gd name="connsiteX41" fmla="*/ 0 w 6400800"/>
              <a:gd name="connsiteY41" fmla="*/ 6358681 h 9480393"/>
              <a:gd name="connsiteX42" fmla="*/ 0 w 6400800"/>
              <a:gd name="connsiteY42" fmla="*/ 5596254 h 9480393"/>
              <a:gd name="connsiteX43" fmla="*/ 0 w 6400800"/>
              <a:gd name="connsiteY43" fmla="*/ 5208353 h 9480393"/>
              <a:gd name="connsiteX44" fmla="*/ 0 w 6400800"/>
              <a:gd name="connsiteY44" fmla="*/ 4633189 h 9480393"/>
              <a:gd name="connsiteX45" fmla="*/ 0 w 6400800"/>
              <a:gd name="connsiteY45" fmla="*/ 3964394 h 9480393"/>
              <a:gd name="connsiteX46" fmla="*/ 0 w 6400800"/>
              <a:gd name="connsiteY46" fmla="*/ 3482862 h 9480393"/>
              <a:gd name="connsiteX47" fmla="*/ 0 w 6400800"/>
              <a:gd name="connsiteY47" fmla="*/ 2626804 h 9480393"/>
              <a:gd name="connsiteX48" fmla="*/ 0 w 6400800"/>
              <a:gd name="connsiteY48" fmla="*/ 2238903 h 9480393"/>
              <a:gd name="connsiteX49" fmla="*/ 0 w 6400800"/>
              <a:gd name="connsiteY49" fmla="*/ 1851002 h 9480393"/>
              <a:gd name="connsiteX50" fmla="*/ 0 w 6400800"/>
              <a:gd name="connsiteY50" fmla="*/ 1275838 h 9480393"/>
              <a:gd name="connsiteX51" fmla="*/ 0 w 6400800"/>
              <a:gd name="connsiteY51" fmla="*/ 58631 h 9480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400800" h="9480393" fill="none" extrusionOk="0">
                <a:moveTo>
                  <a:pt x="0" y="58631"/>
                </a:moveTo>
                <a:cubicBezTo>
                  <a:pt x="1524" y="23878"/>
                  <a:pt x="27438" y="-935"/>
                  <a:pt x="58631" y="0"/>
                </a:cubicBezTo>
                <a:cubicBezTo>
                  <a:pt x="429530" y="24314"/>
                  <a:pt x="527591" y="36806"/>
                  <a:pt x="819637" y="0"/>
                </a:cubicBezTo>
                <a:cubicBezTo>
                  <a:pt x="1111683" y="-36806"/>
                  <a:pt x="1282539" y="-1923"/>
                  <a:pt x="1454973" y="0"/>
                </a:cubicBezTo>
                <a:cubicBezTo>
                  <a:pt x="1627407" y="1923"/>
                  <a:pt x="1825221" y="-19910"/>
                  <a:pt x="2027473" y="0"/>
                </a:cubicBezTo>
                <a:cubicBezTo>
                  <a:pt x="2229725" y="19910"/>
                  <a:pt x="2515552" y="-9947"/>
                  <a:pt x="2725644" y="0"/>
                </a:cubicBezTo>
                <a:cubicBezTo>
                  <a:pt x="2935736" y="9947"/>
                  <a:pt x="3323064" y="-18472"/>
                  <a:pt x="3486650" y="0"/>
                </a:cubicBezTo>
                <a:cubicBezTo>
                  <a:pt x="3650236" y="18472"/>
                  <a:pt x="4068792" y="29892"/>
                  <a:pt x="4310492" y="0"/>
                </a:cubicBezTo>
                <a:cubicBezTo>
                  <a:pt x="4552192" y="-29892"/>
                  <a:pt x="4693760" y="-16946"/>
                  <a:pt x="5071498" y="0"/>
                </a:cubicBezTo>
                <a:cubicBezTo>
                  <a:pt x="5449236" y="16946"/>
                  <a:pt x="5858248" y="-48833"/>
                  <a:pt x="6342169" y="0"/>
                </a:cubicBezTo>
                <a:cubicBezTo>
                  <a:pt x="6370591" y="-378"/>
                  <a:pt x="6395941" y="28379"/>
                  <a:pt x="6400800" y="58631"/>
                </a:cubicBezTo>
                <a:cubicBezTo>
                  <a:pt x="6428166" y="269475"/>
                  <a:pt x="6418085" y="402114"/>
                  <a:pt x="6400800" y="727426"/>
                </a:cubicBezTo>
                <a:cubicBezTo>
                  <a:pt x="6383515" y="1052739"/>
                  <a:pt x="6377465" y="1182004"/>
                  <a:pt x="6400800" y="1302590"/>
                </a:cubicBezTo>
                <a:cubicBezTo>
                  <a:pt x="6424135" y="1423176"/>
                  <a:pt x="6378724" y="1604612"/>
                  <a:pt x="6400800" y="1784122"/>
                </a:cubicBezTo>
                <a:cubicBezTo>
                  <a:pt x="6422876" y="1963632"/>
                  <a:pt x="6408725" y="2015891"/>
                  <a:pt x="6400800" y="2172023"/>
                </a:cubicBezTo>
                <a:cubicBezTo>
                  <a:pt x="6392875" y="2328155"/>
                  <a:pt x="6406596" y="2546936"/>
                  <a:pt x="6400800" y="2653556"/>
                </a:cubicBezTo>
                <a:cubicBezTo>
                  <a:pt x="6395004" y="2760176"/>
                  <a:pt x="6386786" y="2999559"/>
                  <a:pt x="6400800" y="3135088"/>
                </a:cubicBezTo>
                <a:cubicBezTo>
                  <a:pt x="6414814" y="3270617"/>
                  <a:pt x="6368512" y="3484809"/>
                  <a:pt x="6400800" y="3803883"/>
                </a:cubicBezTo>
                <a:cubicBezTo>
                  <a:pt x="6433088" y="4122958"/>
                  <a:pt x="6398898" y="4263914"/>
                  <a:pt x="6400800" y="4472678"/>
                </a:cubicBezTo>
                <a:cubicBezTo>
                  <a:pt x="6402702" y="4681442"/>
                  <a:pt x="6391280" y="4893707"/>
                  <a:pt x="6400800" y="5047842"/>
                </a:cubicBezTo>
                <a:cubicBezTo>
                  <a:pt x="6410320" y="5201977"/>
                  <a:pt x="6415741" y="5675994"/>
                  <a:pt x="6400800" y="5903900"/>
                </a:cubicBezTo>
                <a:cubicBezTo>
                  <a:pt x="6385859" y="6131806"/>
                  <a:pt x="6399392" y="6222521"/>
                  <a:pt x="6400800" y="6385432"/>
                </a:cubicBezTo>
                <a:cubicBezTo>
                  <a:pt x="6402208" y="6548343"/>
                  <a:pt x="6367883" y="6827974"/>
                  <a:pt x="6400800" y="7241490"/>
                </a:cubicBezTo>
                <a:cubicBezTo>
                  <a:pt x="6433717" y="7655006"/>
                  <a:pt x="6379837" y="7505327"/>
                  <a:pt x="6400800" y="7723023"/>
                </a:cubicBezTo>
                <a:cubicBezTo>
                  <a:pt x="6421763" y="7940719"/>
                  <a:pt x="6393572" y="8330403"/>
                  <a:pt x="6400800" y="8485449"/>
                </a:cubicBezTo>
                <a:cubicBezTo>
                  <a:pt x="6408028" y="8640495"/>
                  <a:pt x="6368967" y="9019103"/>
                  <a:pt x="6400800" y="9421762"/>
                </a:cubicBezTo>
                <a:cubicBezTo>
                  <a:pt x="6395583" y="9450597"/>
                  <a:pt x="6376700" y="9480568"/>
                  <a:pt x="6342169" y="9480393"/>
                </a:cubicBezTo>
                <a:cubicBezTo>
                  <a:pt x="6133051" y="9465883"/>
                  <a:pt x="5977974" y="9461924"/>
                  <a:pt x="5769669" y="9480393"/>
                </a:cubicBezTo>
                <a:cubicBezTo>
                  <a:pt x="5561364" y="9498862"/>
                  <a:pt x="5487653" y="9468204"/>
                  <a:pt x="5260004" y="9480393"/>
                </a:cubicBezTo>
                <a:cubicBezTo>
                  <a:pt x="5032355" y="9492582"/>
                  <a:pt x="4776274" y="9494381"/>
                  <a:pt x="4561833" y="9480393"/>
                </a:cubicBezTo>
                <a:cubicBezTo>
                  <a:pt x="4347392" y="9466405"/>
                  <a:pt x="4158922" y="9494164"/>
                  <a:pt x="3926498" y="9480393"/>
                </a:cubicBezTo>
                <a:cubicBezTo>
                  <a:pt x="3694075" y="9466622"/>
                  <a:pt x="3524208" y="9490253"/>
                  <a:pt x="3291162" y="9480393"/>
                </a:cubicBezTo>
                <a:cubicBezTo>
                  <a:pt x="3058116" y="9470533"/>
                  <a:pt x="2951114" y="9477171"/>
                  <a:pt x="2655827" y="9480393"/>
                </a:cubicBezTo>
                <a:cubicBezTo>
                  <a:pt x="2360541" y="9483615"/>
                  <a:pt x="2336518" y="9498056"/>
                  <a:pt x="2146162" y="9480393"/>
                </a:cubicBezTo>
                <a:cubicBezTo>
                  <a:pt x="1955806" y="9462730"/>
                  <a:pt x="1720282" y="9491146"/>
                  <a:pt x="1322320" y="9480393"/>
                </a:cubicBezTo>
                <a:cubicBezTo>
                  <a:pt x="924358" y="9469640"/>
                  <a:pt x="314690" y="9419693"/>
                  <a:pt x="58631" y="9480393"/>
                </a:cubicBezTo>
                <a:cubicBezTo>
                  <a:pt x="22681" y="9479538"/>
                  <a:pt x="-239" y="9447628"/>
                  <a:pt x="0" y="9421762"/>
                </a:cubicBezTo>
                <a:cubicBezTo>
                  <a:pt x="32777" y="9076677"/>
                  <a:pt x="32697" y="8825567"/>
                  <a:pt x="0" y="8659336"/>
                </a:cubicBezTo>
                <a:cubicBezTo>
                  <a:pt x="-32697" y="8493105"/>
                  <a:pt x="-34301" y="8132886"/>
                  <a:pt x="0" y="7896909"/>
                </a:cubicBezTo>
                <a:cubicBezTo>
                  <a:pt x="34301" y="7660932"/>
                  <a:pt x="18531" y="7448587"/>
                  <a:pt x="0" y="7321745"/>
                </a:cubicBezTo>
                <a:cubicBezTo>
                  <a:pt x="-18531" y="7194903"/>
                  <a:pt x="-11920" y="7076174"/>
                  <a:pt x="0" y="6840213"/>
                </a:cubicBezTo>
                <a:cubicBezTo>
                  <a:pt x="11920" y="6604252"/>
                  <a:pt x="-1740" y="6554469"/>
                  <a:pt x="0" y="6358681"/>
                </a:cubicBezTo>
                <a:cubicBezTo>
                  <a:pt x="1740" y="6162893"/>
                  <a:pt x="10975" y="5760601"/>
                  <a:pt x="0" y="5596254"/>
                </a:cubicBezTo>
                <a:cubicBezTo>
                  <a:pt x="-10975" y="5431907"/>
                  <a:pt x="14387" y="5313988"/>
                  <a:pt x="0" y="5208353"/>
                </a:cubicBezTo>
                <a:cubicBezTo>
                  <a:pt x="-14387" y="5102718"/>
                  <a:pt x="-1118" y="4902839"/>
                  <a:pt x="0" y="4633189"/>
                </a:cubicBezTo>
                <a:cubicBezTo>
                  <a:pt x="1118" y="4363539"/>
                  <a:pt x="31934" y="4125981"/>
                  <a:pt x="0" y="3964394"/>
                </a:cubicBezTo>
                <a:cubicBezTo>
                  <a:pt x="-31934" y="3802807"/>
                  <a:pt x="-22469" y="3650707"/>
                  <a:pt x="0" y="3482862"/>
                </a:cubicBezTo>
                <a:cubicBezTo>
                  <a:pt x="22469" y="3315017"/>
                  <a:pt x="27150" y="2814910"/>
                  <a:pt x="0" y="2626804"/>
                </a:cubicBezTo>
                <a:cubicBezTo>
                  <a:pt x="-27150" y="2438698"/>
                  <a:pt x="-11705" y="2429575"/>
                  <a:pt x="0" y="2238903"/>
                </a:cubicBezTo>
                <a:cubicBezTo>
                  <a:pt x="11705" y="2048231"/>
                  <a:pt x="12247" y="1929828"/>
                  <a:pt x="0" y="1851002"/>
                </a:cubicBezTo>
                <a:cubicBezTo>
                  <a:pt x="-12247" y="1772176"/>
                  <a:pt x="22693" y="1430313"/>
                  <a:pt x="0" y="1275838"/>
                </a:cubicBezTo>
                <a:cubicBezTo>
                  <a:pt x="-22693" y="1121363"/>
                  <a:pt x="3893" y="654057"/>
                  <a:pt x="0" y="58631"/>
                </a:cubicBezTo>
                <a:close/>
              </a:path>
              <a:path w="6400800" h="9480393" stroke="0" extrusionOk="0">
                <a:moveTo>
                  <a:pt x="0" y="58631"/>
                </a:moveTo>
                <a:cubicBezTo>
                  <a:pt x="-6371" y="22320"/>
                  <a:pt x="22929" y="1246"/>
                  <a:pt x="58631" y="0"/>
                </a:cubicBezTo>
                <a:cubicBezTo>
                  <a:pt x="225469" y="31412"/>
                  <a:pt x="503572" y="-23310"/>
                  <a:pt x="882473" y="0"/>
                </a:cubicBezTo>
                <a:cubicBezTo>
                  <a:pt x="1261374" y="23310"/>
                  <a:pt x="1357245" y="-3637"/>
                  <a:pt x="1517808" y="0"/>
                </a:cubicBezTo>
                <a:cubicBezTo>
                  <a:pt x="1678371" y="3637"/>
                  <a:pt x="1845309" y="-2185"/>
                  <a:pt x="2090308" y="0"/>
                </a:cubicBezTo>
                <a:cubicBezTo>
                  <a:pt x="2335307" y="2185"/>
                  <a:pt x="2545420" y="-28670"/>
                  <a:pt x="2851315" y="0"/>
                </a:cubicBezTo>
                <a:cubicBezTo>
                  <a:pt x="3157210" y="28670"/>
                  <a:pt x="3275735" y="-10402"/>
                  <a:pt x="3486650" y="0"/>
                </a:cubicBezTo>
                <a:cubicBezTo>
                  <a:pt x="3697565" y="10402"/>
                  <a:pt x="4118275" y="-21620"/>
                  <a:pt x="4310492" y="0"/>
                </a:cubicBezTo>
                <a:cubicBezTo>
                  <a:pt x="4502709" y="21620"/>
                  <a:pt x="4605006" y="24370"/>
                  <a:pt x="4882992" y="0"/>
                </a:cubicBezTo>
                <a:cubicBezTo>
                  <a:pt x="5160978" y="-24370"/>
                  <a:pt x="5345483" y="-15121"/>
                  <a:pt x="5706833" y="0"/>
                </a:cubicBezTo>
                <a:cubicBezTo>
                  <a:pt x="6068183" y="15121"/>
                  <a:pt x="6076173" y="12753"/>
                  <a:pt x="6342169" y="0"/>
                </a:cubicBezTo>
                <a:cubicBezTo>
                  <a:pt x="6369132" y="-310"/>
                  <a:pt x="6403572" y="18649"/>
                  <a:pt x="6400800" y="58631"/>
                </a:cubicBezTo>
                <a:cubicBezTo>
                  <a:pt x="6405849" y="369405"/>
                  <a:pt x="6407705" y="664684"/>
                  <a:pt x="6400800" y="821057"/>
                </a:cubicBezTo>
                <a:cubicBezTo>
                  <a:pt x="6393895" y="977430"/>
                  <a:pt x="6423190" y="1485037"/>
                  <a:pt x="6400800" y="1677115"/>
                </a:cubicBezTo>
                <a:cubicBezTo>
                  <a:pt x="6378410" y="1869193"/>
                  <a:pt x="6381960" y="2323890"/>
                  <a:pt x="6400800" y="2533173"/>
                </a:cubicBezTo>
                <a:cubicBezTo>
                  <a:pt x="6419640" y="2742456"/>
                  <a:pt x="6417325" y="2822605"/>
                  <a:pt x="6400800" y="3014705"/>
                </a:cubicBezTo>
                <a:cubicBezTo>
                  <a:pt x="6384275" y="3206805"/>
                  <a:pt x="6374637" y="3540895"/>
                  <a:pt x="6400800" y="3683500"/>
                </a:cubicBezTo>
                <a:cubicBezTo>
                  <a:pt x="6426963" y="3826105"/>
                  <a:pt x="6427289" y="4366145"/>
                  <a:pt x="6400800" y="4539558"/>
                </a:cubicBezTo>
                <a:cubicBezTo>
                  <a:pt x="6374311" y="4712971"/>
                  <a:pt x="6392748" y="5061948"/>
                  <a:pt x="6400800" y="5208353"/>
                </a:cubicBezTo>
                <a:cubicBezTo>
                  <a:pt x="6408852" y="5354759"/>
                  <a:pt x="6397214" y="5494422"/>
                  <a:pt x="6400800" y="5596254"/>
                </a:cubicBezTo>
                <a:cubicBezTo>
                  <a:pt x="6404386" y="5698086"/>
                  <a:pt x="6395102" y="5939017"/>
                  <a:pt x="6400800" y="6077787"/>
                </a:cubicBezTo>
                <a:cubicBezTo>
                  <a:pt x="6406498" y="6216557"/>
                  <a:pt x="6428875" y="6588116"/>
                  <a:pt x="6400800" y="6933844"/>
                </a:cubicBezTo>
                <a:cubicBezTo>
                  <a:pt x="6372725" y="7279572"/>
                  <a:pt x="6375114" y="7296341"/>
                  <a:pt x="6400800" y="7602639"/>
                </a:cubicBezTo>
                <a:cubicBezTo>
                  <a:pt x="6426486" y="7908938"/>
                  <a:pt x="6405103" y="7940791"/>
                  <a:pt x="6400800" y="8084172"/>
                </a:cubicBezTo>
                <a:cubicBezTo>
                  <a:pt x="6396497" y="8227553"/>
                  <a:pt x="6400835" y="8420043"/>
                  <a:pt x="6400800" y="8752967"/>
                </a:cubicBezTo>
                <a:cubicBezTo>
                  <a:pt x="6400765" y="9085891"/>
                  <a:pt x="6384556" y="9219094"/>
                  <a:pt x="6400800" y="9421762"/>
                </a:cubicBezTo>
                <a:cubicBezTo>
                  <a:pt x="6402183" y="9449889"/>
                  <a:pt x="6377875" y="9483988"/>
                  <a:pt x="6342169" y="9480393"/>
                </a:cubicBezTo>
                <a:cubicBezTo>
                  <a:pt x="5978130" y="9469257"/>
                  <a:pt x="5883865" y="9516424"/>
                  <a:pt x="5518327" y="9480393"/>
                </a:cubicBezTo>
                <a:cubicBezTo>
                  <a:pt x="5152789" y="9444362"/>
                  <a:pt x="4921177" y="9453398"/>
                  <a:pt x="4757321" y="9480393"/>
                </a:cubicBezTo>
                <a:cubicBezTo>
                  <a:pt x="4593465" y="9507388"/>
                  <a:pt x="4420215" y="9466950"/>
                  <a:pt x="4184821" y="9480393"/>
                </a:cubicBezTo>
                <a:cubicBezTo>
                  <a:pt x="3949427" y="9493836"/>
                  <a:pt x="3712029" y="9504149"/>
                  <a:pt x="3423815" y="9480393"/>
                </a:cubicBezTo>
                <a:cubicBezTo>
                  <a:pt x="3135601" y="9456637"/>
                  <a:pt x="3065601" y="9481966"/>
                  <a:pt x="2914150" y="9480393"/>
                </a:cubicBezTo>
                <a:cubicBezTo>
                  <a:pt x="2762700" y="9478820"/>
                  <a:pt x="2519723" y="9458311"/>
                  <a:pt x="2153144" y="9480393"/>
                </a:cubicBezTo>
                <a:cubicBezTo>
                  <a:pt x="1786565" y="9502475"/>
                  <a:pt x="1823131" y="9453390"/>
                  <a:pt x="1580644" y="9480393"/>
                </a:cubicBezTo>
                <a:cubicBezTo>
                  <a:pt x="1338157" y="9507396"/>
                  <a:pt x="1290747" y="9458944"/>
                  <a:pt x="1070979" y="9480393"/>
                </a:cubicBezTo>
                <a:cubicBezTo>
                  <a:pt x="851212" y="9501842"/>
                  <a:pt x="464010" y="9434185"/>
                  <a:pt x="58631" y="9480393"/>
                </a:cubicBezTo>
                <a:cubicBezTo>
                  <a:pt x="24805" y="9485799"/>
                  <a:pt x="1785" y="9454655"/>
                  <a:pt x="0" y="9421762"/>
                </a:cubicBezTo>
                <a:cubicBezTo>
                  <a:pt x="-20302" y="9238786"/>
                  <a:pt x="21886" y="8834953"/>
                  <a:pt x="0" y="8659336"/>
                </a:cubicBezTo>
                <a:cubicBezTo>
                  <a:pt x="-21886" y="8483719"/>
                  <a:pt x="-20921" y="8355394"/>
                  <a:pt x="0" y="8177803"/>
                </a:cubicBezTo>
                <a:cubicBezTo>
                  <a:pt x="20921" y="8000212"/>
                  <a:pt x="-6233" y="7826140"/>
                  <a:pt x="0" y="7602639"/>
                </a:cubicBezTo>
                <a:cubicBezTo>
                  <a:pt x="6233" y="7379138"/>
                  <a:pt x="16371" y="7080952"/>
                  <a:pt x="0" y="6933844"/>
                </a:cubicBezTo>
                <a:cubicBezTo>
                  <a:pt x="-16371" y="6786736"/>
                  <a:pt x="-11660" y="6604747"/>
                  <a:pt x="0" y="6452312"/>
                </a:cubicBezTo>
                <a:cubicBezTo>
                  <a:pt x="11660" y="6299877"/>
                  <a:pt x="-33391" y="6005441"/>
                  <a:pt x="0" y="5596254"/>
                </a:cubicBezTo>
                <a:cubicBezTo>
                  <a:pt x="33391" y="5187067"/>
                  <a:pt x="3900" y="5116113"/>
                  <a:pt x="0" y="4927459"/>
                </a:cubicBezTo>
                <a:cubicBezTo>
                  <a:pt x="-3900" y="4738806"/>
                  <a:pt x="6026" y="4322142"/>
                  <a:pt x="0" y="4071401"/>
                </a:cubicBezTo>
                <a:cubicBezTo>
                  <a:pt x="-6026" y="3820660"/>
                  <a:pt x="-19344" y="3485277"/>
                  <a:pt x="0" y="3308975"/>
                </a:cubicBezTo>
                <a:cubicBezTo>
                  <a:pt x="19344" y="3132673"/>
                  <a:pt x="10310" y="2964099"/>
                  <a:pt x="0" y="2733811"/>
                </a:cubicBezTo>
                <a:cubicBezTo>
                  <a:pt x="-10310" y="2503523"/>
                  <a:pt x="-12703" y="2333956"/>
                  <a:pt x="0" y="1971385"/>
                </a:cubicBezTo>
                <a:cubicBezTo>
                  <a:pt x="12703" y="1608814"/>
                  <a:pt x="12963" y="1669969"/>
                  <a:pt x="0" y="1489852"/>
                </a:cubicBezTo>
                <a:cubicBezTo>
                  <a:pt x="-12963" y="1309735"/>
                  <a:pt x="-14299" y="1065085"/>
                  <a:pt x="0" y="821057"/>
                </a:cubicBezTo>
                <a:cubicBezTo>
                  <a:pt x="14299" y="577029"/>
                  <a:pt x="8671" y="281877"/>
                  <a:pt x="0" y="58631"/>
                </a:cubicBezTo>
                <a:close/>
              </a:path>
            </a:pathLst>
          </a:custGeom>
          <a:solidFill>
            <a:schemeClr val="bg1"/>
          </a:solidFill>
          <a:ln>
            <a:solidFill>
              <a:schemeClr val="tx1"/>
            </a:solidFill>
            <a:extLst>
              <a:ext uri="{C807C97D-BFC1-408E-A445-0C87EB9F89A2}">
                <ask:lineSketchStyleProps xmlns:ask="http://schemas.microsoft.com/office/drawing/2018/sketchyshapes" xmln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3AC2FBD1-416F-7D4E-A4C4-5CC6121E0695}"/>
              </a:ext>
            </a:extLst>
          </p:cNvPr>
          <p:cNvSpPr>
            <a:spLocks noGrp="1"/>
          </p:cNvSpPr>
          <p:nvPr>
            <p:ph idx="1"/>
          </p:nvPr>
        </p:nvSpPr>
        <p:spPr>
          <a:xfrm>
            <a:off x="503019" y="4305300"/>
            <a:ext cx="5915025" cy="5343197"/>
          </a:xfrm>
        </p:spPr>
        <p:txBody>
          <a:bodyPr numCol="2" spcCol="108000">
            <a:noAutofit/>
          </a:bodyPr>
          <a:lstStyle/>
          <a:p>
            <a:pPr marL="0" indent="0">
              <a:buNone/>
            </a:pPr>
            <a:r>
              <a:rPr lang="en-GB" sz="1100" b="1" dirty="0"/>
              <a:t>chemical weathering</a:t>
            </a:r>
            <a:r>
              <a:rPr lang="en-GB" sz="1100" dirty="0"/>
              <a:t>, as well as contaminating water and causing extensive damage to crops. The impact on crops is particularly problematic in a low income country like St Vincent and the Grenadines, where farming provides the livelihood of a significant proportion of the population.</a:t>
            </a:r>
          </a:p>
          <a:p>
            <a:pPr marL="0" indent="0">
              <a:buNone/>
            </a:pPr>
            <a:r>
              <a:rPr lang="en-GB" sz="1100" b="1" dirty="0">
                <a:solidFill>
                  <a:srgbClr val="92A000"/>
                </a:solidFill>
              </a:rPr>
              <a:t>Implications for people living in tectonically active areas</a:t>
            </a:r>
            <a:br>
              <a:rPr lang="en-GB" sz="1100" b="1" dirty="0">
                <a:solidFill>
                  <a:srgbClr val="92A000"/>
                </a:solidFill>
              </a:rPr>
            </a:br>
            <a:r>
              <a:rPr lang="en-GB" sz="1100" dirty="0"/>
              <a:t>La Soufrière is located in the north of St Vincent, so the northern half of the island was most severely affected. Although 16,000 residents evacuated, 3,200 stayed in government shelters, with another 20,000 people needing shelter. Nearby countries sent emergency supplies, such as water, food and medicine. The UN warned of a </a:t>
            </a:r>
            <a:r>
              <a:rPr lang="en-GB" sz="1100" b="1" dirty="0"/>
              <a:t>humanitarian crisis</a:t>
            </a:r>
            <a:r>
              <a:rPr lang="en-GB" sz="1100" dirty="0"/>
              <a:t>, exacerbated by Covid-19 - with major concerns over the lack of water and positive cases being reported in the crowded shelters. The government has warned the 16,000 residents who have been evacuated that they may be displaced for 3-4 months. </a:t>
            </a:r>
          </a:p>
          <a:p>
            <a:pPr marL="0" indent="0">
              <a:buNone/>
            </a:pPr>
            <a:r>
              <a:rPr lang="en-GB" sz="1100" dirty="0"/>
              <a:t>The impact on agriculture is significant. Many people in low income countries, such as St Vincent and the Grenadines, choose to live around the slopes of volcanoes as lava and ash add nutrients to the soils, making them more fertile, and therefore increasing crop yields. However this eruption was so explosive that the blanket of ash destroyed all crops and killed livestock, which will take years to recover from. A number of houses also collapsed under the weight of the ash.</a:t>
            </a:r>
            <a:br>
              <a:rPr lang="en-GB" sz="1100" dirty="0"/>
            </a:br>
            <a:r>
              <a:rPr lang="en-GB" sz="1100" dirty="0"/>
              <a:t>When La Soufrière erupted it released an ash plume of approximately 10,000m. Huge plumes of smoke reached the neighbouring island of Barbados, 190 km away, with residents being urged to stay indoors due to the harmful gases, and being warned of weeks of falling ash, which could make driving conditions hazardous. People on St Lucia, 76 km north of St Vincent, have also been warned to expect air quality to be affected, with harmful gases potentially causing breathing difficulties for people with asthma and other respiratory conditions.</a:t>
            </a:r>
          </a:p>
          <a:p>
            <a:pPr marL="0" indent="0">
              <a:buNone/>
            </a:pPr>
            <a:r>
              <a:rPr lang="en-GB" sz="1100" b="1" dirty="0">
                <a:solidFill>
                  <a:srgbClr val="92A000"/>
                </a:solidFill>
              </a:rPr>
              <a:t>Why do people live in active regions?</a:t>
            </a:r>
            <a:r>
              <a:rPr lang="en-GB" sz="1100" dirty="0"/>
              <a:t/>
            </a:r>
            <a:br>
              <a:rPr lang="en-GB" sz="1100" dirty="0"/>
            </a:br>
            <a:r>
              <a:rPr lang="en-GB" sz="1100" dirty="0"/>
              <a:t>St Vincent and the Grenadines is a low income country and its economy is dominated by agriculture, and in particular banana production. Because the majority of residents earn their living through farming they choose to live around the slopes of La Soufrière, as lava and ash historically have added nutrients to the soils, increasing fertility and thus crop yields. Volcanic rocks are extremely tough and resistant so also provide good building materials.</a:t>
            </a:r>
          </a:p>
          <a:p>
            <a:pPr marL="0" indent="0">
              <a:buNone/>
            </a:pPr>
            <a:r>
              <a:rPr lang="en-GB" sz="1100" b="1" dirty="0">
                <a:solidFill>
                  <a:srgbClr val="92A000"/>
                </a:solidFill>
              </a:rPr>
              <a:t>Management, monitoring and response</a:t>
            </a:r>
            <a:r>
              <a:rPr lang="en-GB" sz="1100" dirty="0"/>
              <a:t/>
            </a:r>
            <a:br>
              <a:rPr lang="en-GB" sz="1100" dirty="0"/>
            </a:br>
            <a:r>
              <a:rPr lang="en-GB" sz="1100" dirty="0"/>
              <a:t>In December 2020 volcanologists were on high alert after observing that La Soufrière was experiencing increased activity, with monitors reporting tremors, gas emissions, the formation of a new volcano dome and changes to its crater lake. During late December government officials communicated their concerns with residents and began to review evacuation plans in case an explosive eruption was imminent. </a:t>
            </a:r>
          </a:p>
        </p:txBody>
      </p:sp>
      <p:sp>
        <p:nvSpPr>
          <p:cNvPr id="8" name="TextBox 7">
            <a:extLst>
              <a:ext uri="{FF2B5EF4-FFF2-40B4-BE49-F238E27FC236}">
                <a16:creationId xmlns:a16="http://schemas.microsoft.com/office/drawing/2014/main" id="{88E32663-B255-0940-AB4B-5E50CC629B20}"/>
              </a:ext>
            </a:extLst>
          </p:cNvPr>
          <p:cNvSpPr txBox="1"/>
          <p:nvPr/>
        </p:nvSpPr>
        <p:spPr>
          <a:xfrm>
            <a:off x="468168" y="4017818"/>
            <a:ext cx="4779818" cy="276999"/>
          </a:xfrm>
          <a:prstGeom prst="rect">
            <a:avLst/>
          </a:prstGeom>
          <a:noFill/>
        </p:spPr>
        <p:txBody>
          <a:bodyPr wrap="square" rtlCol="0">
            <a:spAutoFit/>
          </a:bodyPr>
          <a:lstStyle/>
          <a:p>
            <a:r>
              <a:rPr lang="en-GB" sz="1200" dirty="0"/>
              <a:t>Figure 5 – St. Vincent and the Grenadines tectonic setting</a:t>
            </a:r>
          </a:p>
        </p:txBody>
      </p:sp>
      <p:pic>
        <p:nvPicPr>
          <p:cNvPr id="9" name="Picture 8" descr="Map&#10;&#10;Description automatically generated">
            <a:extLst>
              <a:ext uri="{FF2B5EF4-FFF2-40B4-BE49-F238E27FC236}">
                <a16:creationId xmlns:a16="http://schemas.microsoft.com/office/drawing/2014/main" id="{047EBD74-556D-D54A-A7E1-CFBEEB97B22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686"/>
          <a:stretch/>
        </p:blipFill>
        <p:spPr>
          <a:xfrm>
            <a:off x="323849" y="330200"/>
            <a:ext cx="6159113" cy="3670300"/>
          </a:xfrm>
          <a:prstGeom prst="rect">
            <a:avLst/>
          </a:prstGeom>
        </p:spPr>
      </p:pic>
      <p:sp>
        <p:nvSpPr>
          <p:cNvPr id="6" name="TextBox 5">
            <a:extLst>
              <a:ext uri="{FF2B5EF4-FFF2-40B4-BE49-F238E27FC236}">
                <a16:creationId xmlns:a16="http://schemas.microsoft.com/office/drawing/2014/main" id="{186047D1-6599-794F-AE86-8BFF6E4A3657}"/>
              </a:ext>
            </a:extLst>
          </p:cNvPr>
          <p:cNvSpPr txBox="1"/>
          <p:nvPr/>
        </p:nvSpPr>
        <p:spPr>
          <a:xfrm>
            <a:off x="197224" y="5746377"/>
            <a:ext cx="421339" cy="307777"/>
          </a:xfrm>
          <a:prstGeom prst="rect">
            <a:avLst/>
          </a:prstGeom>
          <a:noFill/>
        </p:spPr>
        <p:txBody>
          <a:bodyPr wrap="square" rtlCol="0">
            <a:spAutoFit/>
          </a:bodyPr>
          <a:lstStyle/>
          <a:p>
            <a:r>
              <a:rPr lang="en-GB" sz="1400" dirty="0">
                <a:solidFill>
                  <a:schemeClr val="bg2">
                    <a:lumMod val="75000"/>
                  </a:schemeClr>
                </a:solidFill>
              </a:rPr>
              <a:t>41</a:t>
            </a:r>
            <a:endParaRPr lang="en-GB" dirty="0">
              <a:solidFill>
                <a:schemeClr val="bg2">
                  <a:lumMod val="75000"/>
                </a:schemeClr>
              </a:solidFill>
            </a:endParaRPr>
          </a:p>
        </p:txBody>
      </p:sp>
      <p:sp>
        <p:nvSpPr>
          <p:cNvPr id="7" name="TextBox 6">
            <a:extLst>
              <a:ext uri="{FF2B5EF4-FFF2-40B4-BE49-F238E27FC236}">
                <a16:creationId xmlns:a16="http://schemas.microsoft.com/office/drawing/2014/main" id="{E78AB223-9795-6B40-9646-BAB23B7344C8}"/>
              </a:ext>
            </a:extLst>
          </p:cNvPr>
          <p:cNvSpPr txBox="1"/>
          <p:nvPr/>
        </p:nvSpPr>
        <p:spPr>
          <a:xfrm>
            <a:off x="197224" y="7808259"/>
            <a:ext cx="421339" cy="307777"/>
          </a:xfrm>
          <a:prstGeom prst="rect">
            <a:avLst/>
          </a:prstGeom>
          <a:noFill/>
        </p:spPr>
        <p:txBody>
          <a:bodyPr wrap="square" rtlCol="0">
            <a:spAutoFit/>
          </a:bodyPr>
          <a:lstStyle/>
          <a:p>
            <a:r>
              <a:rPr lang="en-GB" sz="1400" dirty="0">
                <a:solidFill>
                  <a:schemeClr val="bg2">
                    <a:lumMod val="75000"/>
                  </a:schemeClr>
                </a:solidFill>
              </a:rPr>
              <a:t>42</a:t>
            </a:r>
            <a:endParaRPr lang="en-GB" dirty="0">
              <a:solidFill>
                <a:schemeClr val="bg2">
                  <a:lumMod val="75000"/>
                </a:schemeClr>
              </a:solidFill>
            </a:endParaRPr>
          </a:p>
        </p:txBody>
      </p:sp>
      <p:sp>
        <p:nvSpPr>
          <p:cNvPr id="10" name="TextBox 9">
            <a:extLst>
              <a:ext uri="{FF2B5EF4-FFF2-40B4-BE49-F238E27FC236}">
                <a16:creationId xmlns:a16="http://schemas.microsoft.com/office/drawing/2014/main" id="{272A371B-25AC-684D-89C7-DC73704DB3C9}"/>
              </a:ext>
            </a:extLst>
          </p:cNvPr>
          <p:cNvSpPr txBox="1"/>
          <p:nvPr/>
        </p:nvSpPr>
        <p:spPr>
          <a:xfrm>
            <a:off x="6293224" y="4285129"/>
            <a:ext cx="421339" cy="307777"/>
          </a:xfrm>
          <a:prstGeom prst="rect">
            <a:avLst/>
          </a:prstGeom>
          <a:noFill/>
        </p:spPr>
        <p:txBody>
          <a:bodyPr wrap="square" rtlCol="0">
            <a:spAutoFit/>
          </a:bodyPr>
          <a:lstStyle/>
          <a:p>
            <a:r>
              <a:rPr lang="en-GB" sz="1400" dirty="0">
                <a:solidFill>
                  <a:schemeClr val="bg2">
                    <a:lumMod val="75000"/>
                  </a:schemeClr>
                </a:solidFill>
              </a:rPr>
              <a:t>43</a:t>
            </a:r>
            <a:endParaRPr lang="en-GB" dirty="0">
              <a:solidFill>
                <a:schemeClr val="bg2">
                  <a:lumMod val="75000"/>
                </a:schemeClr>
              </a:solidFill>
            </a:endParaRPr>
          </a:p>
        </p:txBody>
      </p:sp>
      <p:sp>
        <p:nvSpPr>
          <p:cNvPr id="11" name="TextBox 10">
            <a:extLst>
              <a:ext uri="{FF2B5EF4-FFF2-40B4-BE49-F238E27FC236}">
                <a16:creationId xmlns:a16="http://schemas.microsoft.com/office/drawing/2014/main" id="{5D9DEC3B-8AE0-2D43-95DC-3FA9A77D3138}"/>
              </a:ext>
            </a:extLst>
          </p:cNvPr>
          <p:cNvSpPr txBox="1"/>
          <p:nvPr/>
        </p:nvSpPr>
        <p:spPr>
          <a:xfrm>
            <a:off x="6284259" y="6338047"/>
            <a:ext cx="421339" cy="307777"/>
          </a:xfrm>
          <a:prstGeom prst="rect">
            <a:avLst/>
          </a:prstGeom>
          <a:noFill/>
        </p:spPr>
        <p:txBody>
          <a:bodyPr wrap="square" rtlCol="0">
            <a:spAutoFit/>
          </a:bodyPr>
          <a:lstStyle/>
          <a:p>
            <a:r>
              <a:rPr lang="en-GB" sz="1400" dirty="0">
                <a:solidFill>
                  <a:schemeClr val="bg2">
                    <a:lumMod val="75000"/>
                  </a:schemeClr>
                </a:solidFill>
              </a:rPr>
              <a:t>44</a:t>
            </a:r>
            <a:endParaRPr lang="en-GB" dirty="0">
              <a:solidFill>
                <a:schemeClr val="bg2">
                  <a:lumMod val="75000"/>
                </a:schemeClr>
              </a:solidFill>
            </a:endParaRPr>
          </a:p>
        </p:txBody>
      </p:sp>
      <p:sp>
        <p:nvSpPr>
          <p:cNvPr id="12" name="TextBox 11">
            <a:extLst>
              <a:ext uri="{FF2B5EF4-FFF2-40B4-BE49-F238E27FC236}">
                <a16:creationId xmlns:a16="http://schemas.microsoft.com/office/drawing/2014/main" id="{884DE6BB-D098-4C46-8C85-FCA1EB4402D4}"/>
              </a:ext>
            </a:extLst>
          </p:cNvPr>
          <p:cNvSpPr txBox="1"/>
          <p:nvPr/>
        </p:nvSpPr>
        <p:spPr>
          <a:xfrm>
            <a:off x="6275295" y="8095129"/>
            <a:ext cx="421339" cy="307777"/>
          </a:xfrm>
          <a:prstGeom prst="rect">
            <a:avLst/>
          </a:prstGeom>
          <a:noFill/>
        </p:spPr>
        <p:txBody>
          <a:bodyPr wrap="square" rtlCol="0">
            <a:spAutoFit/>
          </a:bodyPr>
          <a:lstStyle/>
          <a:p>
            <a:r>
              <a:rPr lang="en-GB" sz="1400" dirty="0">
                <a:solidFill>
                  <a:schemeClr val="bg2">
                    <a:lumMod val="75000"/>
                  </a:schemeClr>
                </a:solidFill>
              </a:rPr>
              <a:t>45</a:t>
            </a:r>
            <a:endParaRPr lang="en-GB" dirty="0">
              <a:solidFill>
                <a:schemeClr val="bg2">
                  <a:lumMod val="75000"/>
                </a:schemeClr>
              </a:solidFill>
            </a:endParaRPr>
          </a:p>
        </p:txBody>
      </p:sp>
      <p:sp>
        <p:nvSpPr>
          <p:cNvPr id="13" name="TextBox 12">
            <a:extLst>
              <a:ext uri="{FF2B5EF4-FFF2-40B4-BE49-F238E27FC236}">
                <a16:creationId xmlns:a16="http://schemas.microsoft.com/office/drawing/2014/main" id="{1F0C31A8-93E8-6C41-A132-C54F1E17FD98}"/>
              </a:ext>
            </a:extLst>
          </p:cNvPr>
          <p:cNvSpPr txBox="1"/>
          <p:nvPr/>
        </p:nvSpPr>
        <p:spPr>
          <a:xfrm>
            <a:off x="6211997" y="305154"/>
            <a:ext cx="531704" cy="307777"/>
          </a:xfrm>
          <a:prstGeom prst="rect">
            <a:avLst/>
          </a:prstGeom>
          <a:noFill/>
        </p:spPr>
        <p:txBody>
          <a:bodyPr wrap="square" rtlCol="0">
            <a:spAutoFit/>
          </a:bodyPr>
          <a:lstStyle/>
          <a:p>
            <a:pPr algn="ctr"/>
            <a:r>
              <a:rPr lang="en-GB" sz="1400" dirty="0"/>
              <a:t>7</a:t>
            </a:r>
          </a:p>
        </p:txBody>
      </p:sp>
    </p:spTree>
    <p:extLst>
      <p:ext uri="{BB962C8B-B14F-4D97-AF65-F5344CB8AC3E}">
        <p14:creationId xmlns:p14="http://schemas.microsoft.com/office/powerpoint/2010/main" val="2249932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6E7075FF-1CA1-8C45-A515-CB4C2EAED12C}"/>
              </a:ext>
            </a:extLst>
          </p:cNvPr>
          <p:cNvSpPr/>
          <p:nvPr/>
        </p:nvSpPr>
        <p:spPr>
          <a:xfrm>
            <a:off x="221673" y="217789"/>
            <a:ext cx="6400800" cy="9480393"/>
          </a:xfrm>
          <a:custGeom>
            <a:avLst/>
            <a:gdLst>
              <a:gd name="connsiteX0" fmla="*/ 0 w 6400800"/>
              <a:gd name="connsiteY0" fmla="*/ 58631 h 9480393"/>
              <a:gd name="connsiteX1" fmla="*/ 58631 w 6400800"/>
              <a:gd name="connsiteY1" fmla="*/ 0 h 9480393"/>
              <a:gd name="connsiteX2" fmla="*/ 819637 w 6400800"/>
              <a:gd name="connsiteY2" fmla="*/ 0 h 9480393"/>
              <a:gd name="connsiteX3" fmla="*/ 1454973 w 6400800"/>
              <a:gd name="connsiteY3" fmla="*/ 0 h 9480393"/>
              <a:gd name="connsiteX4" fmla="*/ 2027473 w 6400800"/>
              <a:gd name="connsiteY4" fmla="*/ 0 h 9480393"/>
              <a:gd name="connsiteX5" fmla="*/ 2725644 w 6400800"/>
              <a:gd name="connsiteY5" fmla="*/ 0 h 9480393"/>
              <a:gd name="connsiteX6" fmla="*/ 3486650 w 6400800"/>
              <a:gd name="connsiteY6" fmla="*/ 0 h 9480393"/>
              <a:gd name="connsiteX7" fmla="*/ 4310492 w 6400800"/>
              <a:gd name="connsiteY7" fmla="*/ 0 h 9480393"/>
              <a:gd name="connsiteX8" fmla="*/ 5071498 w 6400800"/>
              <a:gd name="connsiteY8" fmla="*/ 0 h 9480393"/>
              <a:gd name="connsiteX9" fmla="*/ 6342169 w 6400800"/>
              <a:gd name="connsiteY9" fmla="*/ 0 h 9480393"/>
              <a:gd name="connsiteX10" fmla="*/ 6400800 w 6400800"/>
              <a:gd name="connsiteY10" fmla="*/ 58631 h 9480393"/>
              <a:gd name="connsiteX11" fmla="*/ 6400800 w 6400800"/>
              <a:gd name="connsiteY11" fmla="*/ 727426 h 9480393"/>
              <a:gd name="connsiteX12" fmla="*/ 6400800 w 6400800"/>
              <a:gd name="connsiteY12" fmla="*/ 1302590 h 9480393"/>
              <a:gd name="connsiteX13" fmla="*/ 6400800 w 6400800"/>
              <a:gd name="connsiteY13" fmla="*/ 1784122 h 9480393"/>
              <a:gd name="connsiteX14" fmla="*/ 6400800 w 6400800"/>
              <a:gd name="connsiteY14" fmla="*/ 2172023 h 9480393"/>
              <a:gd name="connsiteX15" fmla="*/ 6400800 w 6400800"/>
              <a:gd name="connsiteY15" fmla="*/ 2653556 h 9480393"/>
              <a:gd name="connsiteX16" fmla="*/ 6400800 w 6400800"/>
              <a:gd name="connsiteY16" fmla="*/ 3135088 h 9480393"/>
              <a:gd name="connsiteX17" fmla="*/ 6400800 w 6400800"/>
              <a:gd name="connsiteY17" fmla="*/ 3803883 h 9480393"/>
              <a:gd name="connsiteX18" fmla="*/ 6400800 w 6400800"/>
              <a:gd name="connsiteY18" fmla="*/ 4472678 h 9480393"/>
              <a:gd name="connsiteX19" fmla="*/ 6400800 w 6400800"/>
              <a:gd name="connsiteY19" fmla="*/ 5047842 h 9480393"/>
              <a:gd name="connsiteX20" fmla="*/ 6400800 w 6400800"/>
              <a:gd name="connsiteY20" fmla="*/ 5903900 h 9480393"/>
              <a:gd name="connsiteX21" fmla="*/ 6400800 w 6400800"/>
              <a:gd name="connsiteY21" fmla="*/ 6385432 h 9480393"/>
              <a:gd name="connsiteX22" fmla="*/ 6400800 w 6400800"/>
              <a:gd name="connsiteY22" fmla="*/ 7241490 h 9480393"/>
              <a:gd name="connsiteX23" fmla="*/ 6400800 w 6400800"/>
              <a:gd name="connsiteY23" fmla="*/ 7723023 h 9480393"/>
              <a:gd name="connsiteX24" fmla="*/ 6400800 w 6400800"/>
              <a:gd name="connsiteY24" fmla="*/ 8485449 h 9480393"/>
              <a:gd name="connsiteX25" fmla="*/ 6400800 w 6400800"/>
              <a:gd name="connsiteY25" fmla="*/ 9421762 h 9480393"/>
              <a:gd name="connsiteX26" fmla="*/ 6342169 w 6400800"/>
              <a:gd name="connsiteY26" fmla="*/ 9480393 h 9480393"/>
              <a:gd name="connsiteX27" fmla="*/ 5769669 w 6400800"/>
              <a:gd name="connsiteY27" fmla="*/ 9480393 h 9480393"/>
              <a:gd name="connsiteX28" fmla="*/ 5260004 w 6400800"/>
              <a:gd name="connsiteY28" fmla="*/ 9480393 h 9480393"/>
              <a:gd name="connsiteX29" fmla="*/ 4561833 w 6400800"/>
              <a:gd name="connsiteY29" fmla="*/ 9480393 h 9480393"/>
              <a:gd name="connsiteX30" fmla="*/ 3926498 w 6400800"/>
              <a:gd name="connsiteY30" fmla="*/ 9480393 h 9480393"/>
              <a:gd name="connsiteX31" fmla="*/ 3291162 w 6400800"/>
              <a:gd name="connsiteY31" fmla="*/ 9480393 h 9480393"/>
              <a:gd name="connsiteX32" fmla="*/ 2655827 w 6400800"/>
              <a:gd name="connsiteY32" fmla="*/ 9480393 h 9480393"/>
              <a:gd name="connsiteX33" fmla="*/ 2146162 w 6400800"/>
              <a:gd name="connsiteY33" fmla="*/ 9480393 h 9480393"/>
              <a:gd name="connsiteX34" fmla="*/ 1322320 w 6400800"/>
              <a:gd name="connsiteY34" fmla="*/ 9480393 h 9480393"/>
              <a:gd name="connsiteX35" fmla="*/ 58631 w 6400800"/>
              <a:gd name="connsiteY35" fmla="*/ 9480393 h 9480393"/>
              <a:gd name="connsiteX36" fmla="*/ 0 w 6400800"/>
              <a:gd name="connsiteY36" fmla="*/ 9421762 h 9480393"/>
              <a:gd name="connsiteX37" fmla="*/ 0 w 6400800"/>
              <a:gd name="connsiteY37" fmla="*/ 8659336 h 9480393"/>
              <a:gd name="connsiteX38" fmla="*/ 0 w 6400800"/>
              <a:gd name="connsiteY38" fmla="*/ 7896909 h 9480393"/>
              <a:gd name="connsiteX39" fmla="*/ 0 w 6400800"/>
              <a:gd name="connsiteY39" fmla="*/ 7321745 h 9480393"/>
              <a:gd name="connsiteX40" fmla="*/ 0 w 6400800"/>
              <a:gd name="connsiteY40" fmla="*/ 6840213 h 9480393"/>
              <a:gd name="connsiteX41" fmla="*/ 0 w 6400800"/>
              <a:gd name="connsiteY41" fmla="*/ 6358681 h 9480393"/>
              <a:gd name="connsiteX42" fmla="*/ 0 w 6400800"/>
              <a:gd name="connsiteY42" fmla="*/ 5596254 h 9480393"/>
              <a:gd name="connsiteX43" fmla="*/ 0 w 6400800"/>
              <a:gd name="connsiteY43" fmla="*/ 5208353 h 9480393"/>
              <a:gd name="connsiteX44" fmla="*/ 0 w 6400800"/>
              <a:gd name="connsiteY44" fmla="*/ 4633189 h 9480393"/>
              <a:gd name="connsiteX45" fmla="*/ 0 w 6400800"/>
              <a:gd name="connsiteY45" fmla="*/ 3964394 h 9480393"/>
              <a:gd name="connsiteX46" fmla="*/ 0 w 6400800"/>
              <a:gd name="connsiteY46" fmla="*/ 3482862 h 9480393"/>
              <a:gd name="connsiteX47" fmla="*/ 0 w 6400800"/>
              <a:gd name="connsiteY47" fmla="*/ 2626804 h 9480393"/>
              <a:gd name="connsiteX48" fmla="*/ 0 w 6400800"/>
              <a:gd name="connsiteY48" fmla="*/ 2238903 h 9480393"/>
              <a:gd name="connsiteX49" fmla="*/ 0 w 6400800"/>
              <a:gd name="connsiteY49" fmla="*/ 1851002 h 9480393"/>
              <a:gd name="connsiteX50" fmla="*/ 0 w 6400800"/>
              <a:gd name="connsiteY50" fmla="*/ 1275838 h 9480393"/>
              <a:gd name="connsiteX51" fmla="*/ 0 w 6400800"/>
              <a:gd name="connsiteY51" fmla="*/ 58631 h 9480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400800" h="9480393" fill="none" extrusionOk="0">
                <a:moveTo>
                  <a:pt x="0" y="58631"/>
                </a:moveTo>
                <a:cubicBezTo>
                  <a:pt x="1524" y="23878"/>
                  <a:pt x="27438" y="-935"/>
                  <a:pt x="58631" y="0"/>
                </a:cubicBezTo>
                <a:cubicBezTo>
                  <a:pt x="429530" y="24314"/>
                  <a:pt x="527591" y="36806"/>
                  <a:pt x="819637" y="0"/>
                </a:cubicBezTo>
                <a:cubicBezTo>
                  <a:pt x="1111683" y="-36806"/>
                  <a:pt x="1282539" y="-1923"/>
                  <a:pt x="1454973" y="0"/>
                </a:cubicBezTo>
                <a:cubicBezTo>
                  <a:pt x="1627407" y="1923"/>
                  <a:pt x="1825221" y="-19910"/>
                  <a:pt x="2027473" y="0"/>
                </a:cubicBezTo>
                <a:cubicBezTo>
                  <a:pt x="2229725" y="19910"/>
                  <a:pt x="2515552" y="-9947"/>
                  <a:pt x="2725644" y="0"/>
                </a:cubicBezTo>
                <a:cubicBezTo>
                  <a:pt x="2935736" y="9947"/>
                  <a:pt x="3323064" y="-18472"/>
                  <a:pt x="3486650" y="0"/>
                </a:cubicBezTo>
                <a:cubicBezTo>
                  <a:pt x="3650236" y="18472"/>
                  <a:pt x="4068792" y="29892"/>
                  <a:pt x="4310492" y="0"/>
                </a:cubicBezTo>
                <a:cubicBezTo>
                  <a:pt x="4552192" y="-29892"/>
                  <a:pt x="4693760" y="-16946"/>
                  <a:pt x="5071498" y="0"/>
                </a:cubicBezTo>
                <a:cubicBezTo>
                  <a:pt x="5449236" y="16946"/>
                  <a:pt x="5858248" y="-48833"/>
                  <a:pt x="6342169" y="0"/>
                </a:cubicBezTo>
                <a:cubicBezTo>
                  <a:pt x="6370591" y="-378"/>
                  <a:pt x="6395941" y="28379"/>
                  <a:pt x="6400800" y="58631"/>
                </a:cubicBezTo>
                <a:cubicBezTo>
                  <a:pt x="6428166" y="269475"/>
                  <a:pt x="6418085" y="402114"/>
                  <a:pt x="6400800" y="727426"/>
                </a:cubicBezTo>
                <a:cubicBezTo>
                  <a:pt x="6383515" y="1052739"/>
                  <a:pt x="6377465" y="1182004"/>
                  <a:pt x="6400800" y="1302590"/>
                </a:cubicBezTo>
                <a:cubicBezTo>
                  <a:pt x="6424135" y="1423176"/>
                  <a:pt x="6378724" y="1604612"/>
                  <a:pt x="6400800" y="1784122"/>
                </a:cubicBezTo>
                <a:cubicBezTo>
                  <a:pt x="6422876" y="1963632"/>
                  <a:pt x="6408725" y="2015891"/>
                  <a:pt x="6400800" y="2172023"/>
                </a:cubicBezTo>
                <a:cubicBezTo>
                  <a:pt x="6392875" y="2328155"/>
                  <a:pt x="6406596" y="2546936"/>
                  <a:pt x="6400800" y="2653556"/>
                </a:cubicBezTo>
                <a:cubicBezTo>
                  <a:pt x="6395004" y="2760176"/>
                  <a:pt x="6386786" y="2999559"/>
                  <a:pt x="6400800" y="3135088"/>
                </a:cubicBezTo>
                <a:cubicBezTo>
                  <a:pt x="6414814" y="3270617"/>
                  <a:pt x="6368512" y="3484809"/>
                  <a:pt x="6400800" y="3803883"/>
                </a:cubicBezTo>
                <a:cubicBezTo>
                  <a:pt x="6433088" y="4122958"/>
                  <a:pt x="6398898" y="4263914"/>
                  <a:pt x="6400800" y="4472678"/>
                </a:cubicBezTo>
                <a:cubicBezTo>
                  <a:pt x="6402702" y="4681442"/>
                  <a:pt x="6391280" y="4893707"/>
                  <a:pt x="6400800" y="5047842"/>
                </a:cubicBezTo>
                <a:cubicBezTo>
                  <a:pt x="6410320" y="5201977"/>
                  <a:pt x="6415741" y="5675994"/>
                  <a:pt x="6400800" y="5903900"/>
                </a:cubicBezTo>
                <a:cubicBezTo>
                  <a:pt x="6385859" y="6131806"/>
                  <a:pt x="6399392" y="6222521"/>
                  <a:pt x="6400800" y="6385432"/>
                </a:cubicBezTo>
                <a:cubicBezTo>
                  <a:pt x="6402208" y="6548343"/>
                  <a:pt x="6367883" y="6827974"/>
                  <a:pt x="6400800" y="7241490"/>
                </a:cubicBezTo>
                <a:cubicBezTo>
                  <a:pt x="6433717" y="7655006"/>
                  <a:pt x="6379837" y="7505327"/>
                  <a:pt x="6400800" y="7723023"/>
                </a:cubicBezTo>
                <a:cubicBezTo>
                  <a:pt x="6421763" y="7940719"/>
                  <a:pt x="6393572" y="8330403"/>
                  <a:pt x="6400800" y="8485449"/>
                </a:cubicBezTo>
                <a:cubicBezTo>
                  <a:pt x="6408028" y="8640495"/>
                  <a:pt x="6368967" y="9019103"/>
                  <a:pt x="6400800" y="9421762"/>
                </a:cubicBezTo>
                <a:cubicBezTo>
                  <a:pt x="6395583" y="9450597"/>
                  <a:pt x="6376700" y="9480568"/>
                  <a:pt x="6342169" y="9480393"/>
                </a:cubicBezTo>
                <a:cubicBezTo>
                  <a:pt x="6133051" y="9465883"/>
                  <a:pt x="5977974" y="9461924"/>
                  <a:pt x="5769669" y="9480393"/>
                </a:cubicBezTo>
                <a:cubicBezTo>
                  <a:pt x="5561364" y="9498862"/>
                  <a:pt x="5487653" y="9468204"/>
                  <a:pt x="5260004" y="9480393"/>
                </a:cubicBezTo>
                <a:cubicBezTo>
                  <a:pt x="5032355" y="9492582"/>
                  <a:pt x="4776274" y="9494381"/>
                  <a:pt x="4561833" y="9480393"/>
                </a:cubicBezTo>
                <a:cubicBezTo>
                  <a:pt x="4347392" y="9466405"/>
                  <a:pt x="4158922" y="9494164"/>
                  <a:pt x="3926498" y="9480393"/>
                </a:cubicBezTo>
                <a:cubicBezTo>
                  <a:pt x="3694075" y="9466622"/>
                  <a:pt x="3524208" y="9490253"/>
                  <a:pt x="3291162" y="9480393"/>
                </a:cubicBezTo>
                <a:cubicBezTo>
                  <a:pt x="3058116" y="9470533"/>
                  <a:pt x="2951114" y="9477171"/>
                  <a:pt x="2655827" y="9480393"/>
                </a:cubicBezTo>
                <a:cubicBezTo>
                  <a:pt x="2360541" y="9483615"/>
                  <a:pt x="2336518" y="9498056"/>
                  <a:pt x="2146162" y="9480393"/>
                </a:cubicBezTo>
                <a:cubicBezTo>
                  <a:pt x="1955806" y="9462730"/>
                  <a:pt x="1720282" y="9491146"/>
                  <a:pt x="1322320" y="9480393"/>
                </a:cubicBezTo>
                <a:cubicBezTo>
                  <a:pt x="924358" y="9469640"/>
                  <a:pt x="314690" y="9419693"/>
                  <a:pt x="58631" y="9480393"/>
                </a:cubicBezTo>
                <a:cubicBezTo>
                  <a:pt x="22681" y="9479538"/>
                  <a:pt x="-239" y="9447628"/>
                  <a:pt x="0" y="9421762"/>
                </a:cubicBezTo>
                <a:cubicBezTo>
                  <a:pt x="32777" y="9076677"/>
                  <a:pt x="32697" y="8825567"/>
                  <a:pt x="0" y="8659336"/>
                </a:cubicBezTo>
                <a:cubicBezTo>
                  <a:pt x="-32697" y="8493105"/>
                  <a:pt x="-34301" y="8132886"/>
                  <a:pt x="0" y="7896909"/>
                </a:cubicBezTo>
                <a:cubicBezTo>
                  <a:pt x="34301" y="7660932"/>
                  <a:pt x="18531" y="7448587"/>
                  <a:pt x="0" y="7321745"/>
                </a:cubicBezTo>
                <a:cubicBezTo>
                  <a:pt x="-18531" y="7194903"/>
                  <a:pt x="-11920" y="7076174"/>
                  <a:pt x="0" y="6840213"/>
                </a:cubicBezTo>
                <a:cubicBezTo>
                  <a:pt x="11920" y="6604252"/>
                  <a:pt x="-1740" y="6554469"/>
                  <a:pt x="0" y="6358681"/>
                </a:cubicBezTo>
                <a:cubicBezTo>
                  <a:pt x="1740" y="6162893"/>
                  <a:pt x="10975" y="5760601"/>
                  <a:pt x="0" y="5596254"/>
                </a:cubicBezTo>
                <a:cubicBezTo>
                  <a:pt x="-10975" y="5431907"/>
                  <a:pt x="14387" y="5313988"/>
                  <a:pt x="0" y="5208353"/>
                </a:cubicBezTo>
                <a:cubicBezTo>
                  <a:pt x="-14387" y="5102718"/>
                  <a:pt x="-1118" y="4902839"/>
                  <a:pt x="0" y="4633189"/>
                </a:cubicBezTo>
                <a:cubicBezTo>
                  <a:pt x="1118" y="4363539"/>
                  <a:pt x="31934" y="4125981"/>
                  <a:pt x="0" y="3964394"/>
                </a:cubicBezTo>
                <a:cubicBezTo>
                  <a:pt x="-31934" y="3802807"/>
                  <a:pt x="-22469" y="3650707"/>
                  <a:pt x="0" y="3482862"/>
                </a:cubicBezTo>
                <a:cubicBezTo>
                  <a:pt x="22469" y="3315017"/>
                  <a:pt x="27150" y="2814910"/>
                  <a:pt x="0" y="2626804"/>
                </a:cubicBezTo>
                <a:cubicBezTo>
                  <a:pt x="-27150" y="2438698"/>
                  <a:pt x="-11705" y="2429575"/>
                  <a:pt x="0" y="2238903"/>
                </a:cubicBezTo>
                <a:cubicBezTo>
                  <a:pt x="11705" y="2048231"/>
                  <a:pt x="12247" y="1929828"/>
                  <a:pt x="0" y="1851002"/>
                </a:cubicBezTo>
                <a:cubicBezTo>
                  <a:pt x="-12247" y="1772176"/>
                  <a:pt x="22693" y="1430313"/>
                  <a:pt x="0" y="1275838"/>
                </a:cubicBezTo>
                <a:cubicBezTo>
                  <a:pt x="-22693" y="1121363"/>
                  <a:pt x="3893" y="654057"/>
                  <a:pt x="0" y="58631"/>
                </a:cubicBezTo>
                <a:close/>
              </a:path>
              <a:path w="6400800" h="9480393" stroke="0" extrusionOk="0">
                <a:moveTo>
                  <a:pt x="0" y="58631"/>
                </a:moveTo>
                <a:cubicBezTo>
                  <a:pt x="-6371" y="22320"/>
                  <a:pt x="22929" y="1246"/>
                  <a:pt x="58631" y="0"/>
                </a:cubicBezTo>
                <a:cubicBezTo>
                  <a:pt x="225469" y="31412"/>
                  <a:pt x="503572" y="-23310"/>
                  <a:pt x="882473" y="0"/>
                </a:cubicBezTo>
                <a:cubicBezTo>
                  <a:pt x="1261374" y="23310"/>
                  <a:pt x="1357245" y="-3637"/>
                  <a:pt x="1517808" y="0"/>
                </a:cubicBezTo>
                <a:cubicBezTo>
                  <a:pt x="1678371" y="3637"/>
                  <a:pt x="1845309" y="-2185"/>
                  <a:pt x="2090308" y="0"/>
                </a:cubicBezTo>
                <a:cubicBezTo>
                  <a:pt x="2335307" y="2185"/>
                  <a:pt x="2545420" y="-28670"/>
                  <a:pt x="2851315" y="0"/>
                </a:cubicBezTo>
                <a:cubicBezTo>
                  <a:pt x="3157210" y="28670"/>
                  <a:pt x="3275735" y="-10402"/>
                  <a:pt x="3486650" y="0"/>
                </a:cubicBezTo>
                <a:cubicBezTo>
                  <a:pt x="3697565" y="10402"/>
                  <a:pt x="4118275" y="-21620"/>
                  <a:pt x="4310492" y="0"/>
                </a:cubicBezTo>
                <a:cubicBezTo>
                  <a:pt x="4502709" y="21620"/>
                  <a:pt x="4605006" y="24370"/>
                  <a:pt x="4882992" y="0"/>
                </a:cubicBezTo>
                <a:cubicBezTo>
                  <a:pt x="5160978" y="-24370"/>
                  <a:pt x="5345483" y="-15121"/>
                  <a:pt x="5706833" y="0"/>
                </a:cubicBezTo>
                <a:cubicBezTo>
                  <a:pt x="6068183" y="15121"/>
                  <a:pt x="6076173" y="12753"/>
                  <a:pt x="6342169" y="0"/>
                </a:cubicBezTo>
                <a:cubicBezTo>
                  <a:pt x="6369132" y="-310"/>
                  <a:pt x="6403572" y="18649"/>
                  <a:pt x="6400800" y="58631"/>
                </a:cubicBezTo>
                <a:cubicBezTo>
                  <a:pt x="6405849" y="369405"/>
                  <a:pt x="6407705" y="664684"/>
                  <a:pt x="6400800" y="821057"/>
                </a:cubicBezTo>
                <a:cubicBezTo>
                  <a:pt x="6393895" y="977430"/>
                  <a:pt x="6423190" y="1485037"/>
                  <a:pt x="6400800" y="1677115"/>
                </a:cubicBezTo>
                <a:cubicBezTo>
                  <a:pt x="6378410" y="1869193"/>
                  <a:pt x="6381960" y="2323890"/>
                  <a:pt x="6400800" y="2533173"/>
                </a:cubicBezTo>
                <a:cubicBezTo>
                  <a:pt x="6419640" y="2742456"/>
                  <a:pt x="6417325" y="2822605"/>
                  <a:pt x="6400800" y="3014705"/>
                </a:cubicBezTo>
                <a:cubicBezTo>
                  <a:pt x="6384275" y="3206805"/>
                  <a:pt x="6374637" y="3540895"/>
                  <a:pt x="6400800" y="3683500"/>
                </a:cubicBezTo>
                <a:cubicBezTo>
                  <a:pt x="6426963" y="3826105"/>
                  <a:pt x="6427289" y="4366145"/>
                  <a:pt x="6400800" y="4539558"/>
                </a:cubicBezTo>
                <a:cubicBezTo>
                  <a:pt x="6374311" y="4712971"/>
                  <a:pt x="6392748" y="5061948"/>
                  <a:pt x="6400800" y="5208353"/>
                </a:cubicBezTo>
                <a:cubicBezTo>
                  <a:pt x="6408852" y="5354759"/>
                  <a:pt x="6397214" y="5494422"/>
                  <a:pt x="6400800" y="5596254"/>
                </a:cubicBezTo>
                <a:cubicBezTo>
                  <a:pt x="6404386" y="5698086"/>
                  <a:pt x="6395102" y="5939017"/>
                  <a:pt x="6400800" y="6077787"/>
                </a:cubicBezTo>
                <a:cubicBezTo>
                  <a:pt x="6406498" y="6216557"/>
                  <a:pt x="6428875" y="6588116"/>
                  <a:pt x="6400800" y="6933844"/>
                </a:cubicBezTo>
                <a:cubicBezTo>
                  <a:pt x="6372725" y="7279572"/>
                  <a:pt x="6375114" y="7296341"/>
                  <a:pt x="6400800" y="7602639"/>
                </a:cubicBezTo>
                <a:cubicBezTo>
                  <a:pt x="6426486" y="7908938"/>
                  <a:pt x="6405103" y="7940791"/>
                  <a:pt x="6400800" y="8084172"/>
                </a:cubicBezTo>
                <a:cubicBezTo>
                  <a:pt x="6396497" y="8227553"/>
                  <a:pt x="6400835" y="8420043"/>
                  <a:pt x="6400800" y="8752967"/>
                </a:cubicBezTo>
                <a:cubicBezTo>
                  <a:pt x="6400765" y="9085891"/>
                  <a:pt x="6384556" y="9219094"/>
                  <a:pt x="6400800" y="9421762"/>
                </a:cubicBezTo>
                <a:cubicBezTo>
                  <a:pt x="6402183" y="9449889"/>
                  <a:pt x="6377875" y="9483988"/>
                  <a:pt x="6342169" y="9480393"/>
                </a:cubicBezTo>
                <a:cubicBezTo>
                  <a:pt x="5978130" y="9469257"/>
                  <a:pt x="5883865" y="9516424"/>
                  <a:pt x="5518327" y="9480393"/>
                </a:cubicBezTo>
                <a:cubicBezTo>
                  <a:pt x="5152789" y="9444362"/>
                  <a:pt x="4921177" y="9453398"/>
                  <a:pt x="4757321" y="9480393"/>
                </a:cubicBezTo>
                <a:cubicBezTo>
                  <a:pt x="4593465" y="9507388"/>
                  <a:pt x="4420215" y="9466950"/>
                  <a:pt x="4184821" y="9480393"/>
                </a:cubicBezTo>
                <a:cubicBezTo>
                  <a:pt x="3949427" y="9493836"/>
                  <a:pt x="3712029" y="9504149"/>
                  <a:pt x="3423815" y="9480393"/>
                </a:cubicBezTo>
                <a:cubicBezTo>
                  <a:pt x="3135601" y="9456637"/>
                  <a:pt x="3065601" y="9481966"/>
                  <a:pt x="2914150" y="9480393"/>
                </a:cubicBezTo>
                <a:cubicBezTo>
                  <a:pt x="2762700" y="9478820"/>
                  <a:pt x="2519723" y="9458311"/>
                  <a:pt x="2153144" y="9480393"/>
                </a:cubicBezTo>
                <a:cubicBezTo>
                  <a:pt x="1786565" y="9502475"/>
                  <a:pt x="1823131" y="9453390"/>
                  <a:pt x="1580644" y="9480393"/>
                </a:cubicBezTo>
                <a:cubicBezTo>
                  <a:pt x="1338157" y="9507396"/>
                  <a:pt x="1290747" y="9458944"/>
                  <a:pt x="1070979" y="9480393"/>
                </a:cubicBezTo>
                <a:cubicBezTo>
                  <a:pt x="851212" y="9501842"/>
                  <a:pt x="464010" y="9434185"/>
                  <a:pt x="58631" y="9480393"/>
                </a:cubicBezTo>
                <a:cubicBezTo>
                  <a:pt x="24805" y="9485799"/>
                  <a:pt x="1785" y="9454655"/>
                  <a:pt x="0" y="9421762"/>
                </a:cubicBezTo>
                <a:cubicBezTo>
                  <a:pt x="-20302" y="9238786"/>
                  <a:pt x="21886" y="8834953"/>
                  <a:pt x="0" y="8659336"/>
                </a:cubicBezTo>
                <a:cubicBezTo>
                  <a:pt x="-21886" y="8483719"/>
                  <a:pt x="-20921" y="8355394"/>
                  <a:pt x="0" y="8177803"/>
                </a:cubicBezTo>
                <a:cubicBezTo>
                  <a:pt x="20921" y="8000212"/>
                  <a:pt x="-6233" y="7826140"/>
                  <a:pt x="0" y="7602639"/>
                </a:cubicBezTo>
                <a:cubicBezTo>
                  <a:pt x="6233" y="7379138"/>
                  <a:pt x="16371" y="7080952"/>
                  <a:pt x="0" y="6933844"/>
                </a:cubicBezTo>
                <a:cubicBezTo>
                  <a:pt x="-16371" y="6786736"/>
                  <a:pt x="-11660" y="6604747"/>
                  <a:pt x="0" y="6452312"/>
                </a:cubicBezTo>
                <a:cubicBezTo>
                  <a:pt x="11660" y="6299877"/>
                  <a:pt x="-33391" y="6005441"/>
                  <a:pt x="0" y="5596254"/>
                </a:cubicBezTo>
                <a:cubicBezTo>
                  <a:pt x="33391" y="5187067"/>
                  <a:pt x="3900" y="5116113"/>
                  <a:pt x="0" y="4927459"/>
                </a:cubicBezTo>
                <a:cubicBezTo>
                  <a:pt x="-3900" y="4738806"/>
                  <a:pt x="6026" y="4322142"/>
                  <a:pt x="0" y="4071401"/>
                </a:cubicBezTo>
                <a:cubicBezTo>
                  <a:pt x="-6026" y="3820660"/>
                  <a:pt x="-19344" y="3485277"/>
                  <a:pt x="0" y="3308975"/>
                </a:cubicBezTo>
                <a:cubicBezTo>
                  <a:pt x="19344" y="3132673"/>
                  <a:pt x="10310" y="2964099"/>
                  <a:pt x="0" y="2733811"/>
                </a:cubicBezTo>
                <a:cubicBezTo>
                  <a:pt x="-10310" y="2503523"/>
                  <a:pt x="-12703" y="2333956"/>
                  <a:pt x="0" y="1971385"/>
                </a:cubicBezTo>
                <a:cubicBezTo>
                  <a:pt x="12703" y="1608814"/>
                  <a:pt x="12963" y="1669969"/>
                  <a:pt x="0" y="1489852"/>
                </a:cubicBezTo>
                <a:cubicBezTo>
                  <a:pt x="-12963" y="1309735"/>
                  <a:pt x="-14299" y="1065085"/>
                  <a:pt x="0" y="821057"/>
                </a:cubicBezTo>
                <a:cubicBezTo>
                  <a:pt x="14299" y="577029"/>
                  <a:pt x="8671" y="281877"/>
                  <a:pt x="0" y="58631"/>
                </a:cubicBezTo>
                <a:close/>
              </a:path>
            </a:pathLst>
          </a:custGeom>
          <a:solidFill>
            <a:schemeClr val="bg1"/>
          </a:solidFill>
          <a:ln>
            <a:solidFill>
              <a:schemeClr val="tx1"/>
            </a:solidFill>
            <a:extLst>
              <a:ext uri="{C807C97D-BFC1-408E-A445-0C87EB9F89A2}">
                <ask:lineSketchStyleProps xmlns:ask="http://schemas.microsoft.com/office/drawing/2018/sketchyshapes" xmln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3AC2FBD1-416F-7D4E-A4C4-5CC6121E0695}"/>
              </a:ext>
            </a:extLst>
          </p:cNvPr>
          <p:cNvSpPr>
            <a:spLocks noGrp="1"/>
          </p:cNvSpPr>
          <p:nvPr>
            <p:ph idx="1"/>
          </p:nvPr>
        </p:nvSpPr>
        <p:spPr>
          <a:xfrm>
            <a:off x="503019" y="387927"/>
            <a:ext cx="5915025" cy="6359238"/>
          </a:xfrm>
        </p:spPr>
        <p:txBody>
          <a:bodyPr numCol="2" spcCol="108000">
            <a:noAutofit/>
          </a:bodyPr>
          <a:lstStyle/>
          <a:p>
            <a:pPr marL="0" indent="0">
              <a:buNone/>
            </a:pPr>
            <a:r>
              <a:rPr lang="en-GB" sz="1100" dirty="0"/>
              <a:t>Throughout January and February 2021, scientists continued to monitor activity - measuring the dome and recording temperatures, as well as observing gas emissions and steam plumes. On 1st February sulphur dioxide emissions were detected, suggesting that groundwater was beginning to dry up. On 7th February the same group of scientists recorded a five degree increase in temperatures and detected hydrogen sulphide at the </a:t>
            </a:r>
            <a:r>
              <a:rPr lang="en-GB" sz="1100" dirty="0" err="1"/>
              <a:t>Willibou</a:t>
            </a:r>
            <a:r>
              <a:rPr lang="en-GB" sz="1100" dirty="0"/>
              <a:t> Hot Spring, prompting the National Emergency Management Organisation (NEMO) to warn the public to stay away from the volcano.</a:t>
            </a:r>
          </a:p>
          <a:p>
            <a:pPr marL="0" indent="0">
              <a:buNone/>
            </a:pPr>
            <a:r>
              <a:rPr lang="en-GB" sz="1100" dirty="0"/>
              <a:t>Throughout March the monitoring team continued to observe gas and steam emissions, and on 23rd March the Regional Monitoring Network detected a series of low-frequency seismic events, lasting approximately 45 minutes, caused by magma movement beneath the dome. These escalated into a number of small volcanic earthquakes felt in the neighbouring communities over the next few days. They also observed the continued growth of the lava dome, along with steam and gas emissions, and another series of volcanic earthquakes, which had increased in intensity.</a:t>
            </a:r>
          </a:p>
          <a:p>
            <a:pPr marL="0" indent="0">
              <a:buNone/>
            </a:pPr>
            <a:r>
              <a:rPr lang="en-GB" sz="1100" dirty="0"/>
              <a:t/>
            </a:r>
            <a:br>
              <a:rPr lang="en-GB" sz="1100" dirty="0"/>
            </a:br>
            <a:r>
              <a:rPr lang="en-GB" sz="1100" dirty="0"/>
              <a:t>On 8th April scientists deemed that an explosion was imminent, so the island was put on Red Alert, with an evacuation issued by the government to 16,000 people in the area surrounding the volcano. Neighbouring countries agreed to take in evacuees, however people were not allowed to the cruise ships used in the evacuation or be granted refuge on another island, without Covid-19 vaccine. Shortly after the explosion the International Volcanic Health Hazard Network warned residents of the risk  from ash and sulphur dioxide to asthmatics and others with chronic health conditions.</a:t>
            </a:r>
          </a:p>
          <a:p>
            <a:pPr marL="0" indent="0">
              <a:buNone/>
            </a:pPr>
            <a:r>
              <a:rPr lang="en-GB" sz="1100" dirty="0"/>
              <a:t>From 11th April neighbouring countries stepped up their efforts to provide assistance. Venezuela sent humanitarian supplies to aid the relief effort, along with risk experts and the Barbados Defence Force was deployed to provide further humanitarian assistance and disaster response. Trinidad and Tobago sent 50 members of their defence force to provide medical, logistical and infantry support, Grenada pledged more than $1 million in emergency supplies, including food and water, and both Montserrat and St Kitts and Nevis offered aid packages including money and essential supplies. Caribbean mobile phone network Digicel, offered to donate £500,000 of essential items to NEMO.</a:t>
            </a:r>
          </a:p>
          <a:p>
            <a:pPr marL="0" indent="0">
              <a:buNone/>
            </a:pPr>
            <a:r>
              <a:rPr lang="en-GB" sz="1100" dirty="0"/>
              <a:t>Further afield, the UK announced a £200,000 package to immediate </a:t>
            </a:r>
            <a:r>
              <a:rPr lang="en-GB" sz="1100" b="1" dirty="0"/>
              <a:t>humanitarian aid</a:t>
            </a:r>
            <a:r>
              <a:rPr lang="en-GB" sz="1100" dirty="0"/>
              <a:t>, along with technical experts to help restore critical infrastructure like transport links and communications. The UN Environment Programme agreed to help remove debris and ash, and agreed to consider the request from PM Ralph Gonsalves, and the World Bank announced financial aid of $20 million from its Catastrophe Deferred Drawdown Option.</a:t>
            </a:r>
          </a:p>
          <a:p>
            <a:pPr marL="0" indent="0">
              <a:buNone/>
            </a:pPr>
            <a:endParaRPr lang="en-GB" sz="1100" dirty="0"/>
          </a:p>
          <a:p>
            <a:pPr marL="0" indent="0">
              <a:buNone/>
            </a:pPr>
            <a:endParaRPr lang="en-GB" sz="1100" dirty="0">
              <a:solidFill>
                <a:srgbClr val="92A000"/>
              </a:solidFill>
            </a:endParaRPr>
          </a:p>
        </p:txBody>
      </p:sp>
      <p:sp>
        <p:nvSpPr>
          <p:cNvPr id="5" name="TextBox 4">
            <a:extLst>
              <a:ext uri="{FF2B5EF4-FFF2-40B4-BE49-F238E27FC236}">
                <a16:creationId xmlns:a16="http://schemas.microsoft.com/office/drawing/2014/main" id="{FF914511-E4AD-8349-A9A1-12634D0C149C}"/>
              </a:ext>
            </a:extLst>
          </p:cNvPr>
          <p:cNvSpPr txBox="1"/>
          <p:nvPr/>
        </p:nvSpPr>
        <p:spPr>
          <a:xfrm>
            <a:off x="206188" y="367553"/>
            <a:ext cx="421339" cy="307777"/>
          </a:xfrm>
          <a:prstGeom prst="rect">
            <a:avLst/>
          </a:prstGeom>
          <a:noFill/>
        </p:spPr>
        <p:txBody>
          <a:bodyPr wrap="square" rtlCol="0">
            <a:spAutoFit/>
          </a:bodyPr>
          <a:lstStyle/>
          <a:p>
            <a:r>
              <a:rPr lang="en-GB" sz="1400" dirty="0">
                <a:solidFill>
                  <a:schemeClr val="bg2">
                    <a:lumMod val="75000"/>
                  </a:schemeClr>
                </a:solidFill>
              </a:rPr>
              <a:t>46</a:t>
            </a:r>
            <a:endParaRPr lang="en-GB" dirty="0">
              <a:solidFill>
                <a:schemeClr val="bg2">
                  <a:lumMod val="75000"/>
                </a:schemeClr>
              </a:solidFill>
            </a:endParaRPr>
          </a:p>
        </p:txBody>
      </p:sp>
      <p:sp>
        <p:nvSpPr>
          <p:cNvPr id="6" name="TextBox 5">
            <a:extLst>
              <a:ext uri="{FF2B5EF4-FFF2-40B4-BE49-F238E27FC236}">
                <a16:creationId xmlns:a16="http://schemas.microsoft.com/office/drawing/2014/main" id="{34FA4DF8-0CCA-D24E-AECE-914954BC0D50}"/>
              </a:ext>
            </a:extLst>
          </p:cNvPr>
          <p:cNvSpPr txBox="1"/>
          <p:nvPr/>
        </p:nvSpPr>
        <p:spPr>
          <a:xfrm>
            <a:off x="206189" y="2429435"/>
            <a:ext cx="421339" cy="307777"/>
          </a:xfrm>
          <a:prstGeom prst="rect">
            <a:avLst/>
          </a:prstGeom>
          <a:noFill/>
        </p:spPr>
        <p:txBody>
          <a:bodyPr wrap="square" rtlCol="0">
            <a:spAutoFit/>
          </a:bodyPr>
          <a:lstStyle/>
          <a:p>
            <a:r>
              <a:rPr lang="en-GB" sz="1400" dirty="0">
                <a:solidFill>
                  <a:schemeClr val="bg2">
                    <a:lumMod val="75000"/>
                  </a:schemeClr>
                </a:solidFill>
              </a:rPr>
              <a:t>47</a:t>
            </a:r>
            <a:endParaRPr lang="en-GB" dirty="0">
              <a:solidFill>
                <a:schemeClr val="bg2">
                  <a:lumMod val="75000"/>
                </a:schemeClr>
              </a:solidFill>
            </a:endParaRPr>
          </a:p>
        </p:txBody>
      </p:sp>
      <p:sp>
        <p:nvSpPr>
          <p:cNvPr id="7" name="TextBox 6">
            <a:extLst>
              <a:ext uri="{FF2B5EF4-FFF2-40B4-BE49-F238E27FC236}">
                <a16:creationId xmlns:a16="http://schemas.microsoft.com/office/drawing/2014/main" id="{4C70D54C-EE4C-FE49-8812-79B44C3A20EE}"/>
              </a:ext>
            </a:extLst>
          </p:cNvPr>
          <p:cNvSpPr txBox="1"/>
          <p:nvPr/>
        </p:nvSpPr>
        <p:spPr>
          <a:xfrm>
            <a:off x="224119" y="4634753"/>
            <a:ext cx="421339" cy="307777"/>
          </a:xfrm>
          <a:prstGeom prst="rect">
            <a:avLst/>
          </a:prstGeom>
          <a:noFill/>
        </p:spPr>
        <p:txBody>
          <a:bodyPr wrap="square" rtlCol="0">
            <a:spAutoFit/>
          </a:bodyPr>
          <a:lstStyle/>
          <a:p>
            <a:r>
              <a:rPr lang="en-GB" sz="1400" dirty="0">
                <a:solidFill>
                  <a:schemeClr val="bg2">
                    <a:lumMod val="75000"/>
                  </a:schemeClr>
                </a:solidFill>
              </a:rPr>
              <a:t>48</a:t>
            </a:r>
            <a:endParaRPr lang="en-GB" dirty="0">
              <a:solidFill>
                <a:schemeClr val="bg2">
                  <a:lumMod val="75000"/>
                </a:schemeClr>
              </a:solidFill>
            </a:endParaRPr>
          </a:p>
        </p:txBody>
      </p:sp>
      <p:sp>
        <p:nvSpPr>
          <p:cNvPr id="8" name="TextBox 7">
            <a:extLst>
              <a:ext uri="{FF2B5EF4-FFF2-40B4-BE49-F238E27FC236}">
                <a16:creationId xmlns:a16="http://schemas.microsoft.com/office/drawing/2014/main" id="{AE564046-68A9-FC40-AB1A-FD34F68A18F7}"/>
              </a:ext>
            </a:extLst>
          </p:cNvPr>
          <p:cNvSpPr txBox="1"/>
          <p:nvPr/>
        </p:nvSpPr>
        <p:spPr>
          <a:xfrm>
            <a:off x="6302189" y="358588"/>
            <a:ext cx="421339" cy="307777"/>
          </a:xfrm>
          <a:prstGeom prst="rect">
            <a:avLst/>
          </a:prstGeom>
          <a:noFill/>
        </p:spPr>
        <p:txBody>
          <a:bodyPr wrap="square" rtlCol="0">
            <a:spAutoFit/>
          </a:bodyPr>
          <a:lstStyle/>
          <a:p>
            <a:r>
              <a:rPr lang="en-GB" sz="1400" dirty="0">
                <a:solidFill>
                  <a:schemeClr val="bg2">
                    <a:lumMod val="75000"/>
                  </a:schemeClr>
                </a:solidFill>
              </a:rPr>
              <a:t>49</a:t>
            </a:r>
            <a:endParaRPr lang="en-GB" dirty="0">
              <a:solidFill>
                <a:schemeClr val="bg2">
                  <a:lumMod val="75000"/>
                </a:schemeClr>
              </a:solidFill>
            </a:endParaRPr>
          </a:p>
        </p:txBody>
      </p:sp>
      <p:sp>
        <p:nvSpPr>
          <p:cNvPr id="9" name="TextBox 8">
            <a:extLst>
              <a:ext uri="{FF2B5EF4-FFF2-40B4-BE49-F238E27FC236}">
                <a16:creationId xmlns:a16="http://schemas.microsoft.com/office/drawing/2014/main" id="{6B047C9A-8213-B646-9CFC-331096CD8C77}"/>
              </a:ext>
            </a:extLst>
          </p:cNvPr>
          <p:cNvSpPr txBox="1"/>
          <p:nvPr/>
        </p:nvSpPr>
        <p:spPr>
          <a:xfrm>
            <a:off x="6275295" y="2716305"/>
            <a:ext cx="421339" cy="307777"/>
          </a:xfrm>
          <a:prstGeom prst="rect">
            <a:avLst/>
          </a:prstGeom>
          <a:noFill/>
        </p:spPr>
        <p:txBody>
          <a:bodyPr wrap="square" rtlCol="0">
            <a:spAutoFit/>
          </a:bodyPr>
          <a:lstStyle/>
          <a:p>
            <a:r>
              <a:rPr lang="en-GB" sz="1400">
                <a:solidFill>
                  <a:schemeClr val="bg2">
                    <a:lumMod val="75000"/>
                  </a:schemeClr>
                </a:solidFill>
              </a:rPr>
              <a:t>50</a:t>
            </a:r>
            <a:endParaRPr lang="en-GB" dirty="0">
              <a:solidFill>
                <a:schemeClr val="bg2">
                  <a:lumMod val="75000"/>
                </a:schemeClr>
              </a:solidFill>
            </a:endParaRPr>
          </a:p>
        </p:txBody>
      </p:sp>
    </p:spTree>
    <p:extLst>
      <p:ext uri="{BB962C8B-B14F-4D97-AF65-F5344CB8AC3E}">
        <p14:creationId xmlns:p14="http://schemas.microsoft.com/office/powerpoint/2010/main" val="3592702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6E7075FF-1CA1-8C45-A515-CB4C2EAED12C}"/>
              </a:ext>
            </a:extLst>
          </p:cNvPr>
          <p:cNvSpPr/>
          <p:nvPr/>
        </p:nvSpPr>
        <p:spPr>
          <a:xfrm>
            <a:off x="221673" y="217789"/>
            <a:ext cx="6400800" cy="9480393"/>
          </a:xfrm>
          <a:custGeom>
            <a:avLst/>
            <a:gdLst>
              <a:gd name="connsiteX0" fmla="*/ 0 w 6400800"/>
              <a:gd name="connsiteY0" fmla="*/ 58631 h 9480393"/>
              <a:gd name="connsiteX1" fmla="*/ 58631 w 6400800"/>
              <a:gd name="connsiteY1" fmla="*/ 0 h 9480393"/>
              <a:gd name="connsiteX2" fmla="*/ 819637 w 6400800"/>
              <a:gd name="connsiteY2" fmla="*/ 0 h 9480393"/>
              <a:gd name="connsiteX3" fmla="*/ 1454973 w 6400800"/>
              <a:gd name="connsiteY3" fmla="*/ 0 h 9480393"/>
              <a:gd name="connsiteX4" fmla="*/ 2027473 w 6400800"/>
              <a:gd name="connsiteY4" fmla="*/ 0 h 9480393"/>
              <a:gd name="connsiteX5" fmla="*/ 2725644 w 6400800"/>
              <a:gd name="connsiteY5" fmla="*/ 0 h 9480393"/>
              <a:gd name="connsiteX6" fmla="*/ 3486650 w 6400800"/>
              <a:gd name="connsiteY6" fmla="*/ 0 h 9480393"/>
              <a:gd name="connsiteX7" fmla="*/ 4310492 w 6400800"/>
              <a:gd name="connsiteY7" fmla="*/ 0 h 9480393"/>
              <a:gd name="connsiteX8" fmla="*/ 5071498 w 6400800"/>
              <a:gd name="connsiteY8" fmla="*/ 0 h 9480393"/>
              <a:gd name="connsiteX9" fmla="*/ 6342169 w 6400800"/>
              <a:gd name="connsiteY9" fmla="*/ 0 h 9480393"/>
              <a:gd name="connsiteX10" fmla="*/ 6400800 w 6400800"/>
              <a:gd name="connsiteY10" fmla="*/ 58631 h 9480393"/>
              <a:gd name="connsiteX11" fmla="*/ 6400800 w 6400800"/>
              <a:gd name="connsiteY11" fmla="*/ 727426 h 9480393"/>
              <a:gd name="connsiteX12" fmla="*/ 6400800 w 6400800"/>
              <a:gd name="connsiteY12" fmla="*/ 1302590 h 9480393"/>
              <a:gd name="connsiteX13" fmla="*/ 6400800 w 6400800"/>
              <a:gd name="connsiteY13" fmla="*/ 1784122 h 9480393"/>
              <a:gd name="connsiteX14" fmla="*/ 6400800 w 6400800"/>
              <a:gd name="connsiteY14" fmla="*/ 2172023 h 9480393"/>
              <a:gd name="connsiteX15" fmla="*/ 6400800 w 6400800"/>
              <a:gd name="connsiteY15" fmla="*/ 2653556 h 9480393"/>
              <a:gd name="connsiteX16" fmla="*/ 6400800 w 6400800"/>
              <a:gd name="connsiteY16" fmla="*/ 3135088 h 9480393"/>
              <a:gd name="connsiteX17" fmla="*/ 6400800 w 6400800"/>
              <a:gd name="connsiteY17" fmla="*/ 3803883 h 9480393"/>
              <a:gd name="connsiteX18" fmla="*/ 6400800 w 6400800"/>
              <a:gd name="connsiteY18" fmla="*/ 4472678 h 9480393"/>
              <a:gd name="connsiteX19" fmla="*/ 6400800 w 6400800"/>
              <a:gd name="connsiteY19" fmla="*/ 5047842 h 9480393"/>
              <a:gd name="connsiteX20" fmla="*/ 6400800 w 6400800"/>
              <a:gd name="connsiteY20" fmla="*/ 5903900 h 9480393"/>
              <a:gd name="connsiteX21" fmla="*/ 6400800 w 6400800"/>
              <a:gd name="connsiteY21" fmla="*/ 6385432 h 9480393"/>
              <a:gd name="connsiteX22" fmla="*/ 6400800 w 6400800"/>
              <a:gd name="connsiteY22" fmla="*/ 7241490 h 9480393"/>
              <a:gd name="connsiteX23" fmla="*/ 6400800 w 6400800"/>
              <a:gd name="connsiteY23" fmla="*/ 7723023 h 9480393"/>
              <a:gd name="connsiteX24" fmla="*/ 6400800 w 6400800"/>
              <a:gd name="connsiteY24" fmla="*/ 8485449 h 9480393"/>
              <a:gd name="connsiteX25" fmla="*/ 6400800 w 6400800"/>
              <a:gd name="connsiteY25" fmla="*/ 9421762 h 9480393"/>
              <a:gd name="connsiteX26" fmla="*/ 6342169 w 6400800"/>
              <a:gd name="connsiteY26" fmla="*/ 9480393 h 9480393"/>
              <a:gd name="connsiteX27" fmla="*/ 5769669 w 6400800"/>
              <a:gd name="connsiteY27" fmla="*/ 9480393 h 9480393"/>
              <a:gd name="connsiteX28" fmla="*/ 5260004 w 6400800"/>
              <a:gd name="connsiteY28" fmla="*/ 9480393 h 9480393"/>
              <a:gd name="connsiteX29" fmla="*/ 4561833 w 6400800"/>
              <a:gd name="connsiteY29" fmla="*/ 9480393 h 9480393"/>
              <a:gd name="connsiteX30" fmla="*/ 3926498 w 6400800"/>
              <a:gd name="connsiteY30" fmla="*/ 9480393 h 9480393"/>
              <a:gd name="connsiteX31" fmla="*/ 3291162 w 6400800"/>
              <a:gd name="connsiteY31" fmla="*/ 9480393 h 9480393"/>
              <a:gd name="connsiteX32" fmla="*/ 2655827 w 6400800"/>
              <a:gd name="connsiteY32" fmla="*/ 9480393 h 9480393"/>
              <a:gd name="connsiteX33" fmla="*/ 2146162 w 6400800"/>
              <a:gd name="connsiteY33" fmla="*/ 9480393 h 9480393"/>
              <a:gd name="connsiteX34" fmla="*/ 1322320 w 6400800"/>
              <a:gd name="connsiteY34" fmla="*/ 9480393 h 9480393"/>
              <a:gd name="connsiteX35" fmla="*/ 58631 w 6400800"/>
              <a:gd name="connsiteY35" fmla="*/ 9480393 h 9480393"/>
              <a:gd name="connsiteX36" fmla="*/ 0 w 6400800"/>
              <a:gd name="connsiteY36" fmla="*/ 9421762 h 9480393"/>
              <a:gd name="connsiteX37" fmla="*/ 0 w 6400800"/>
              <a:gd name="connsiteY37" fmla="*/ 8659336 h 9480393"/>
              <a:gd name="connsiteX38" fmla="*/ 0 w 6400800"/>
              <a:gd name="connsiteY38" fmla="*/ 7896909 h 9480393"/>
              <a:gd name="connsiteX39" fmla="*/ 0 w 6400800"/>
              <a:gd name="connsiteY39" fmla="*/ 7321745 h 9480393"/>
              <a:gd name="connsiteX40" fmla="*/ 0 w 6400800"/>
              <a:gd name="connsiteY40" fmla="*/ 6840213 h 9480393"/>
              <a:gd name="connsiteX41" fmla="*/ 0 w 6400800"/>
              <a:gd name="connsiteY41" fmla="*/ 6358681 h 9480393"/>
              <a:gd name="connsiteX42" fmla="*/ 0 w 6400800"/>
              <a:gd name="connsiteY42" fmla="*/ 5596254 h 9480393"/>
              <a:gd name="connsiteX43" fmla="*/ 0 w 6400800"/>
              <a:gd name="connsiteY43" fmla="*/ 5208353 h 9480393"/>
              <a:gd name="connsiteX44" fmla="*/ 0 w 6400800"/>
              <a:gd name="connsiteY44" fmla="*/ 4633189 h 9480393"/>
              <a:gd name="connsiteX45" fmla="*/ 0 w 6400800"/>
              <a:gd name="connsiteY45" fmla="*/ 3964394 h 9480393"/>
              <a:gd name="connsiteX46" fmla="*/ 0 w 6400800"/>
              <a:gd name="connsiteY46" fmla="*/ 3482862 h 9480393"/>
              <a:gd name="connsiteX47" fmla="*/ 0 w 6400800"/>
              <a:gd name="connsiteY47" fmla="*/ 2626804 h 9480393"/>
              <a:gd name="connsiteX48" fmla="*/ 0 w 6400800"/>
              <a:gd name="connsiteY48" fmla="*/ 2238903 h 9480393"/>
              <a:gd name="connsiteX49" fmla="*/ 0 w 6400800"/>
              <a:gd name="connsiteY49" fmla="*/ 1851002 h 9480393"/>
              <a:gd name="connsiteX50" fmla="*/ 0 w 6400800"/>
              <a:gd name="connsiteY50" fmla="*/ 1275838 h 9480393"/>
              <a:gd name="connsiteX51" fmla="*/ 0 w 6400800"/>
              <a:gd name="connsiteY51" fmla="*/ 58631 h 9480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400800" h="9480393" fill="none" extrusionOk="0">
                <a:moveTo>
                  <a:pt x="0" y="58631"/>
                </a:moveTo>
                <a:cubicBezTo>
                  <a:pt x="1524" y="23878"/>
                  <a:pt x="27438" y="-935"/>
                  <a:pt x="58631" y="0"/>
                </a:cubicBezTo>
                <a:cubicBezTo>
                  <a:pt x="429530" y="24314"/>
                  <a:pt x="527591" y="36806"/>
                  <a:pt x="819637" y="0"/>
                </a:cubicBezTo>
                <a:cubicBezTo>
                  <a:pt x="1111683" y="-36806"/>
                  <a:pt x="1282539" y="-1923"/>
                  <a:pt x="1454973" y="0"/>
                </a:cubicBezTo>
                <a:cubicBezTo>
                  <a:pt x="1627407" y="1923"/>
                  <a:pt x="1825221" y="-19910"/>
                  <a:pt x="2027473" y="0"/>
                </a:cubicBezTo>
                <a:cubicBezTo>
                  <a:pt x="2229725" y="19910"/>
                  <a:pt x="2515552" y="-9947"/>
                  <a:pt x="2725644" y="0"/>
                </a:cubicBezTo>
                <a:cubicBezTo>
                  <a:pt x="2935736" y="9947"/>
                  <a:pt x="3323064" y="-18472"/>
                  <a:pt x="3486650" y="0"/>
                </a:cubicBezTo>
                <a:cubicBezTo>
                  <a:pt x="3650236" y="18472"/>
                  <a:pt x="4068792" y="29892"/>
                  <a:pt x="4310492" y="0"/>
                </a:cubicBezTo>
                <a:cubicBezTo>
                  <a:pt x="4552192" y="-29892"/>
                  <a:pt x="4693760" y="-16946"/>
                  <a:pt x="5071498" y="0"/>
                </a:cubicBezTo>
                <a:cubicBezTo>
                  <a:pt x="5449236" y="16946"/>
                  <a:pt x="5858248" y="-48833"/>
                  <a:pt x="6342169" y="0"/>
                </a:cubicBezTo>
                <a:cubicBezTo>
                  <a:pt x="6370591" y="-378"/>
                  <a:pt x="6395941" y="28379"/>
                  <a:pt x="6400800" y="58631"/>
                </a:cubicBezTo>
                <a:cubicBezTo>
                  <a:pt x="6428166" y="269475"/>
                  <a:pt x="6418085" y="402114"/>
                  <a:pt x="6400800" y="727426"/>
                </a:cubicBezTo>
                <a:cubicBezTo>
                  <a:pt x="6383515" y="1052739"/>
                  <a:pt x="6377465" y="1182004"/>
                  <a:pt x="6400800" y="1302590"/>
                </a:cubicBezTo>
                <a:cubicBezTo>
                  <a:pt x="6424135" y="1423176"/>
                  <a:pt x="6378724" y="1604612"/>
                  <a:pt x="6400800" y="1784122"/>
                </a:cubicBezTo>
                <a:cubicBezTo>
                  <a:pt x="6422876" y="1963632"/>
                  <a:pt x="6408725" y="2015891"/>
                  <a:pt x="6400800" y="2172023"/>
                </a:cubicBezTo>
                <a:cubicBezTo>
                  <a:pt x="6392875" y="2328155"/>
                  <a:pt x="6406596" y="2546936"/>
                  <a:pt x="6400800" y="2653556"/>
                </a:cubicBezTo>
                <a:cubicBezTo>
                  <a:pt x="6395004" y="2760176"/>
                  <a:pt x="6386786" y="2999559"/>
                  <a:pt x="6400800" y="3135088"/>
                </a:cubicBezTo>
                <a:cubicBezTo>
                  <a:pt x="6414814" y="3270617"/>
                  <a:pt x="6368512" y="3484809"/>
                  <a:pt x="6400800" y="3803883"/>
                </a:cubicBezTo>
                <a:cubicBezTo>
                  <a:pt x="6433088" y="4122958"/>
                  <a:pt x="6398898" y="4263914"/>
                  <a:pt x="6400800" y="4472678"/>
                </a:cubicBezTo>
                <a:cubicBezTo>
                  <a:pt x="6402702" y="4681442"/>
                  <a:pt x="6391280" y="4893707"/>
                  <a:pt x="6400800" y="5047842"/>
                </a:cubicBezTo>
                <a:cubicBezTo>
                  <a:pt x="6410320" y="5201977"/>
                  <a:pt x="6415741" y="5675994"/>
                  <a:pt x="6400800" y="5903900"/>
                </a:cubicBezTo>
                <a:cubicBezTo>
                  <a:pt x="6385859" y="6131806"/>
                  <a:pt x="6399392" y="6222521"/>
                  <a:pt x="6400800" y="6385432"/>
                </a:cubicBezTo>
                <a:cubicBezTo>
                  <a:pt x="6402208" y="6548343"/>
                  <a:pt x="6367883" y="6827974"/>
                  <a:pt x="6400800" y="7241490"/>
                </a:cubicBezTo>
                <a:cubicBezTo>
                  <a:pt x="6433717" y="7655006"/>
                  <a:pt x="6379837" y="7505327"/>
                  <a:pt x="6400800" y="7723023"/>
                </a:cubicBezTo>
                <a:cubicBezTo>
                  <a:pt x="6421763" y="7940719"/>
                  <a:pt x="6393572" y="8330403"/>
                  <a:pt x="6400800" y="8485449"/>
                </a:cubicBezTo>
                <a:cubicBezTo>
                  <a:pt x="6408028" y="8640495"/>
                  <a:pt x="6368967" y="9019103"/>
                  <a:pt x="6400800" y="9421762"/>
                </a:cubicBezTo>
                <a:cubicBezTo>
                  <a:pt x="6395583" y="9450597"/>
                  <a:pt x="6376700" y="9480568"/>
                  <a:pt x="6342169" y="9480393"/>
                </a:cubicBezTo>
                <a:cubicBezTo>
                  <a:pt x="6133051" y="9465883"/>
                  <a:pt x="5977974" y="9461924"/>
                  <a:pt x="5769669" y="9480393"/>
                </a:cubicBezTo>
                <a:cubicBezTo>
                  <a:pt x="5561364" y="9498862"/>
                  <a:pt x="5487653" y="9468204"/>
                  <a:pt x="5260004" y="9480393"/>
                </a:cubicBezTo>
                <a:cubicBezTo>
                  <a:pt x="5032355" y="9492582"/>
                  <a:pt x="4776274" y="9494381"/>
                  <a:pt x="4561833" y="9480393"/>
                </a:cubicBezTo>
                <a:cubicBezTo>
                  <a:pt x="4347392" y="9466405"/>
                  <a:pt x="4158922" y="9494164"/>
                  <a:pt x="3926498" y="9480393"/>
                </a:cubicBezTo>
                <a:cubicBezTo>
                  <a:pt x="3694075" y="9466622"/>
                  <a:pt x="3524208" y="9490253"/>
                  <a:pt x="3291162" y="9480393"/>
                </a:cubicBezTo>
                <a:cubicBezTo>
                  <a:pt x="3058116" y="9470533"/>
                  <a:pt x="2951114" y="9477171"/>
                  <a:pt x="2655827" y="9480393"/>
                </a:cubicBezTo>
                <a:cubicBezTo>
                  <a:pt x="2360541" y="9483615"/>
                  <a:pt x="2336518" y="9498056"/>
                  <a:pt x="2146162" y="9480393"/>
                </a:cubicBezTo>
                <a:cubicBezTo>
                  <a:pt x="1955806" y="9462730"/>
                  <a:pt x="1720282" y="9491146"/>
                  <a:pt x="1322320" y="9480393"/>
                </a:cubicBezTo>
                <a:cubicBezTo>
                  <a:pt x="924358" y="9469640"/>
                  <a:pt x="314690" y="9419693"/>
                  <a:pt x="58631" y="9480393"/>
                </a:cubicBezTo>
                <a:cubicBezTo>
                  <a:pt x="22681" y="9479538"/>
                  <a:pt x="-239" y="9447628"/>
                  <a:pt x="0" y="9421762"/>
                </a:cubicBezTo>
                <a:cubicBezTo>
                  <a:pt x="32777" y="9076677"/>
                  <a:pt x="32697" y="8825567"/>
                  <a:pt x="0" y="8659336"/>
                </a:cubicBezTo>
                <a:cubicBezTo>
                  <a:pt x="-32697" y="8493105"/>
                  <a:pt x="-34301" y="8132886"/>
                  <a:pt x="0" y="7896909"/>
                </a:cubicBezTo>
                <a:cubicBezTo>
                  <a:pt x="34301" y="7660932"/>
                  <a:pt x="18531" y="7448587"/>
                  <a:pt x="0" y="7321745"/>
                </a:cubicBezTo>
                <a:cubicBezTo>
                  <a:pt x="-18531" y="7194903"/>
                  <a:pt x="-11920" y="7076174"/>
                  <a:pt x="0" y="6840213"/>
                </a:cubicBezTo>
                <a:cubicBezTo>
                  <a:pt x="11920" y="6604252"/>
                  <a:pt x="-1740" y="6554469"/>
                  <a:pt x="0" y="6358681"/>
                </a:cubicBezTo>
                <a:cubicBezTo>
                  <a:pt x="1740" y="6162893"/>
                  <a:pt x="10975" y="5760601"/>
                  <a:pt x="0" y="5596254"/>
                </a:cubicBezTo>
                <a:cubicBezTo>
                  <a:pt x="-10975" y="5431907"/>
                  <a:pt x="14387" y="5313988"/>
                  <a:pt x="0" y="5208353"/>
                </a:cubicBezTo>
                <a:cubicBezTo>
                  <a:pt x="-14387" y="5102718"/>
                  <a:pt x="-1118" y="4902839"/>
                  <a:pt x="0" y="4633189"/>
                </a:cubicBezTo>
                <a:cubicBezTo>
                  <a:pt x="1118" y="4363539"/>
                  <a:pt x="31934" y="4125981"/>
                  <a:pt x="0" y="3964394"/>
                </a:cubicBezTo>
                <a:cubicBezTo>
                  <a:pt x="-31934" y="3802807"/>
                  <a:pt x="-22469" y="3650707"/>
                  <a:pt x="0" y="3482862"/>
                </a:cubicBezTo>
                <a:cubicBezTo>
                  <a:pt x="22469" y="3315017"/>
                  <a:pt x="27150" y="2814910"/>
                  <a:pt x="0" y="2626804"/>
                </a:cubicBezTo>
                <a:cubicBezTo>
                  <a:pt x="-27150" y="2438698"/>
                  <a:pt x="-11705" y="2429575"/>
                  <a:pt x="0" y="2238903"/>
                </a:cubicBezTo>
                <a:cubicBezTo>
                  <a:pt x="11705" y="2048231"/>
                  <a:pt x="12247" y="1929828"/>
                  <a:pt x="0" y="1851002"/>
                </a:cubicBezTo>
                <a:cubicBezTo>
                  <a:pt x="-12247" y="1772176"/>
                  <a:pt x="22693" y="1430313"/>
                  <a:pt x="0" y="1275838"/>
                </a:cubicBezTo>
                <a:cubicBezTo>
                  <a:pt x="-22693" y="1121363"/>
                  <a:pt x="3893" y="654057"/>
                  <a:pt x="0" y="58631"/>
                </a:cubicBezTo>
                <a:close/>
              </a:path>
              <a:path w="6400800" h="9480393" stroke="0" extrusionOk="0">
                <a:moveTo>
                  <a:pt x="0" y="58631"/>
                </a:moveTo>
                <a:cubicBezTo>
                  <a:pt x="-6371" y="22320"/>
                  <a:pt x="22929" y="1246"/>
                  <a:pt x="58631" y="0"/>
                </a:cubicBezTo>
                <a:cubicBezTo>
                  <a:pt x="225469" y="31412"/>
                  <a:pt x="503572" y="-23310"/>
                  <a:pt x="882473" y="0"/>
                </a:cubicBezTo>
                <a:cubicBezTo>
                  <a:pt x="1261374" y="23310"/>
                  <a:pt x="1357245" y="-3637"/>
                  <a:pt x="1517808" y="0"/>
                </a:cubicBezTo>
                <a:cubicBezTo>
                  <a:pt x="1678371" y="3637"/>
                  <a:pt x="1845309" y="-2185"/>
                  <a:pt x="2090308" y="0"/>
                </a:cubicBezTo>
                <a:cubicBezTo>
                  <a:pt x="2335307" y="2185"/>
                  <a:pt x="2545420" y="-28670"/>
                  <a:pt x="2851315" y="0"/>
                </a:cubicBezTo>
                <a:cubicBezTo>
                  <a:pt x="3157210" y="28670"/>
                  <a:pt x="3275735" y="-10402"/>
                  <a:pt x="3486650" y="0"/>
                </a:cubicBezTo>
                <a:cubicBezTo>
                  <a:pt x="3697565" y="10402"/>
                  <a:pt x="4118275" y="-21620"/>
                  <a:pt x="4310492" y="0"/>
                </a:cubicBezTo>
                <a:cubicBezTo>
                  <a:pt x="4502709" y="21620"/>
                  <a:pt x="4605006" y="24370"/>
                  <a:pt x="4882992" y="0"/>
                </a:cubicBezTo>
                <a:cubicBezTo>
                  <a:pt x="5160978" y="-24370"/>
                  <a:pt x="5345483" y="-15121"/>
                  <a:pt x="5706833" y="0"/>
                </a:cubicBezTo>
                <a:cubicBezTo>
                  <a:pt x="6068183" y="15121"/>
                  <a:pt x="6076173" y="12753"/>
                  <a:pt x="6342169" y="0"/>
                </a:cubicBezTo>
                <a:cubicBezTo>
                  <a:pt x="6369132" y="-310"/>
                  <a:pt x="6403572" y="18649"/>
                  <a:pt x="6400800" y="58631"/>
                </a:cubicBezTo>
                <a:cubicBezTo>
                  <a:pt x="6405849" y="369405"/>
                  <a:pt x="6407705" y="664684"/>
                  <a:pt x="6400800" y="821057"/>
                </a:cubicBezTo>
                <a:cubicBezTo>
                  <a:pt x="6393895" y="977430"/>
                  <a:pt x="6423190" y="1485037"/>
                  <a:pt x="6400800" y="1677115"/>
                </a:cubicBezTo>
                <a:cubicBezTo>
                  <a:pt x="6378410" y="1869193"/>
                  <a:pt x="6381960" y="2323890"/>
                  <a:pt x="6400800" y="2533173"/>
                </a:cubicBezTo>
                <a:cubicBezTo>
                  <a:pt x="6419640" y="2742456"/>
                  <a:pt x="6417325" y="2822605"/>
                  <a:pt x="6400800" y="3014705"/>
                </a:cubicBezTo>
                <a:cubicBezTo>
                  <a:pt x="6384275" y="3206805"/>
                  <a:pt x="6374637" y="3540895"/>
                  <a:pt x="6400800" y="3683500"/>
                </a:cubicBezTo>
                <a:cubicBezTo>
                  <a:pt x="6426963" y="3826105"/>
                  <a:pt x="6427289" y="4366145"/>
                  <a:pt x="6400800" y="4539558"/>
                </a:cubicBezTo>
                <a:cubicBezTo>
                  <a:pt x="6374311" y="4712971"/>
                  <a:pt x="6392748" y="5061948"/>
                  <a:pt x="6400800" y="5208353"/>
                </a:cubicBezTo>
                <a:cubicBezTo>
                  <a:pt x="6408852" y="5354759"/>
                  <a:pt x="6397214" y="5494422"/>
                  <a:pt x="6400800" y="5596254"/>
                </a:cubicBezTo>
                <a:cubicBezTo>
                  <a:pt x="6404386" y="5698086"/>
                  <a:pt x="6395102" y="5939017"/>
                  <a:pt x="6400800" y="6077787"/>
                </a:cubicBezTo>
                <a:cubicBezTo>
                  <a:pt x="6406498" y="6216557"/>
                  <a:pt x="6428875" y="6588116"/>
                  <a:pt x="6400800" y="6933844"/>
                </a:cubicBezTo>
                <a:cubicBezTo>
                  <a:pt x="6372725" y="7279572"/>
                  <a:pt x="6375114" y="7296341"/>
                  <a:pt x="6400800" y="7602639"/>
                </a:cubicBezTo>
                <a:cubicBezTo>
                  <a:pt x="6426486" y="7908938"/>
                  <a:pt x="6405103" y="7940791"/>
                  <a:pt x="6400800" y="8084172"/>
                </a:cubicBezTo>
                <a:cubicBezTo>
                  <a:pt x="6396497" y="8227553"/>
                  <a:pt x="6400835" y="8420043"/>
                  <a:pt x="6400800" y="8752967"/>
                </a:cubicBezTo>
                <a:cubicBezTo>
                  <a:pt x="6400765" y="9085891"/>
                  <a:pt x="6384556" y="9219094"/>
                  <a:pt x="6400800" y="9421762"/>
                </a:cubicBezTo>
                <a:cubicBezTo>
                  <a:pt x="6402183" y="9449889"/>
                  <a:pt x="6377875" y="9483988"/>
                  <a:pt x="6342169" y="9480393"/>
                </a:cubicBezTo>
                <a:cubicBezTo>
                  <a:pt x="5978130" y="9469257"/>
                  <a:pt x="5883865" y="9516424"/>
                  <a:pt x="5518327" y="9480393"/>
                </a:cubicBezTo>
                <a:cubicBezTo>
                  <a:pt x="5152789" y="9444362"/>
                  <a:pt x="4921177" y="9453398"/>
                  <a:pt x="4757321" y="9480393"/>
                </a:cubicBezTo>
                <a:cubicBezTo>
                  <a:pt x="4593465" y="9507388"/>
                  <a:pt x="4420215" y="9466950"/>
                  <a:pt x="4184821" y="9480393"/>
                </a:cubicBezTo>
                <a:cubicBezTo>
                  <a:pt x="3949427" y="9493836"/>
                  <a:pt x="3712029" y="9504149"/>
                  <a:pt x="3423815" y="9480393"/>
                </a:cubicBezTo>
                <a:cubicBezTo>
                  <a:pt x="3135601" y="9456637"/>
                  <a:pt x="3065601" y="9481966"/>
                  <a:pt x="2914150" y="9480393"/>
                </a:cubicBezTo>
                <a:cubicBezTo>
                  <a:pt x="2762700" y="9478820"/>
                  <a:pt x="2519723" y="9458311"/>
                  <a:pt x="2153144" y="9480393"/>
                </a:cubicBezTo>
                <a:cubicBezTo>
                  <a:pt x="1786565" y="9502475"/>
                  <a:pt x="1823131" y="9453390"/>
                  <a:pt x="1580644" y="9480393"/>
                </a:cubicBezTo>
                <a:cubicBezTo>
                  <a:pt x="1338157" y="9507396"/>
                  <a:pt x="1290747" y="9458944"/>
                  <a:pt x="1070979" y="9480393"/>
                </a:cubicBezTo>
                <a:cubicBezTo>
                  <a:pt x="851212" y="9501842"/>
                  <a:pt x="464010" y="9434185"/>
                  <a:pt x="58631" y="9480393"/>
                </a:cubicBezTo>
                <a:cubicBezTo>
                  <a:pt x="24805" y="9485799"/>
                  <a:pt x="1785" y="9454655"/>
                  <a:pt x="0" y="9421762"/>
                </a:cubicBezTo>
                <a:cubicBezTo>
                  <a:pt x="-20302" y="9238786"/>
                  <a:pt x="21886" y="8834953"/>
                  <a:pt x="0" y="8659336"/>
                </a:cubicBezTo>
                <a:cubicBezTo>
                  <a:pt x="-21886" y="8483719"/>
                  <a:pt x="-20921" y="8355394"/>
                  <a:pt x="0" y="8177803"/>
                </a:cubicBezTo>
                <a:cubicBezTo>
                  <a:pt x="20921" y="8000212"/>
                  <a:pt x="-6233" y="7826140"/>
                  <a:pt x="0" y="7602639"/>
                </a:cubicBezTo>
                <a:cubicBezTo>
                  <a:pt x="6233" y="7379138"/>
                  <a:pt x="16371" y="7080952"/>
                  <a:pt x="0" y="6933844"/>
                </a:cubicBezTo>
                <a:cubicBezTo>
                  <a:pt x="-16371" y="6786736"/>
                  <a:pt x="-11660" y="6604747"/>
                  <a:pt x="0" y="6452312"/>
                </a:cubicBezTo>
                <a:cubicBezTo>
                  <a:pt x="11660" y="6299877"/>
                  <a:pt x="-33391" y="6005441"/>
                  <a:pt x="0" y="5596254"/>
                </a:cubicBezTo>
                <a:cubicBezTo>
                  <a:pt x="33391" y="5187067"/>
                  <a:pt x="3900" y="5116113"/>
                  <a:pt x="0" y="4927459"/>
                </a:cubicBezTo>
                <a:cubicBezTo>
                  <a:pt x="-3900" y="4738806"/>
                  <a:pt x="6026" y="4322142"/>
                  <a:pt x="0" y="4071401"/>
                </a:cubicBezTo>
                <a:cubicBezTo>
                  <a:pt x="-6026" y="3820660"/>
                  <a:pt x="-19344" y="3485277"/>
                  <a:pt x="0" y="3308975"/>
                </a:cubicBezTo>
                <a:cubicBezTo>
                  <a:pt x="19344" y="3132673"/>
                  <a:pt x="10310" y="2964099"/>
                  <a:pt x="0" y="2733811"/>
                </a:cubicBezTo>
                <a:cubicBezTo>
                  <a:pt x="-10310" y="2503523"/>
                  <a:pt x="-12703" y="2333956"/>
                  <a:pt x="0" y="1971385"/>
                </a:cubicBezTo>
                <a:cubicBezTo>
                  <a:pt x="12703" y="1608814"/>
                  <a:pt x="12963" y="1669969"/>
                  <a:pt x="0" y="1489852"/>
                </a:cubicBezTo>
                <a:cubicBezTo>
                  <a:pt x="-12963" y="1309735"/>
                  <a:pt x="-14299" y="1065085"/>
                  <a:pt x="0" y="821057"/>
                </a:cubicBezTo>
                <a:cubicBezTo>
                  <a:pt x="14299" y="577029"/>
                  <a:pt x="8671" y="281877"/>
                  <a:pt x="0" y="58631"/>
                </a:cubicBezTo>
                <a:close/>
              </a:path>
            </a:pathLst>
          </a:custGeom>
          <a:solidFill>
            <a:schemeClr val="bg1"/>
          </a:solidFill>
          <a:ln>
            <a:solidFill>
              <a:schemeClr val="tx1"/>
            </a:solidFill>
            <a:extLst>
              <a:ext uri="{C807C97D-BFC1-408E-A445-0C87EB9F89A2}">
                <ask:lineSketchStyleProps xmlns:ask="http://schemas.microsoft.com/office/drawing/2018/sketchyshapes" xmln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D597F27F-54D7-1848-87A9-662A2E81D010}"/>
              </a:ext>
            </a:extLst>
          </p:cNvPr>
          <p:cNvSpPr txBox="1"/>
          <p:nvPr/>
        </p:nvSpPr>
        <p:spPr>
          <a:xfrm>
            <a:off x="340659" y="349623"/>
            <a:ext cx="6104965" cy="9879628"/>
          </a:xfrm>
          <a:prstGeom prst="rect">
            <a:avLst/>
          </a:prstGeom>
          <a:noFill/>
        </p:spPr>
        <p:txBody>
          <a:bodyPr wrap="square" rtlCol="0">
            <a:spAutoFit/>
          </a:bodyPr>
          <a:lstStyle/>
          <a:p>
            <a:r>
              <a:rPr lang="en-GB" sz="3200" b="1" dirty="0">
                <a:solidFill>
                  <a:srgbClr val="92A000"/>
                </a:solidFill>
                <a:latin typeface="Amatic SC" pitchFamily="2" charset="-79"/>
                <a:cs typeface="Amatic SC" pitchFamily="2" charset="-79"/>
              </a:rPr>
              <a:t>Glossary</a:t>
            </a:r>
          </a:p>
          <a:p>
            <a:endParaRPr lang="en-GB" sz="1100" b="1" dirty="0">
              <a:solidFill>
                <a:srgbClr val="92A000"/>
              </a:solidFill>
              <a:cs typeface="Amatic SC" pitchFamily="2" charset="-79"/>
            </a:endParaRPr>
          </a:p>
          <a:p>
            <a:r>
              <a:rPr lang="en-GB" sz="1100" b="1" dirty="0"/>
              <a:t>Basaltic lava </a:t>
            </a:r>
            <a:r>
              <a:rPr lang="en-GB" sz="1100" dirty="0"/>
              <a:t>– A thin, very fluid lava, that forms dense igneous rock when it cools.</a:t>
            </a:r>
            <a:r>
              <a:rPr lang="en-GB" sz="1100" b="1" dirty="0"/>
              <a:t/>
            </a:r>
            <a:br>
              <a:rPr lang="en-GB" sz="1100" b="1" dirty="0"/>
            </a:br>
            <a:endParaRPr lang="en-GB" sz="1100" b="1" dirty="0"/>
          </a:p>
          <a:p>
            <a:r>
              <a:rPr lang="en-GB" sz="1100" b="1" dirty="0"/>
              <a:t>Chemical weathering </a:t>
            </a:r>
            <a:r>
              <a:rPr lang="en-GB" sz="1100" dirty="0"/>
              <a:t>– The breakdown of rock in situ, caused by chemical reactions.</a:t>
            </a:r>
          </a:p>
          <a:p>
            <a:endParaRPr lang="en-GB" sz="1100" b="1" dirty="0"/>
          </a:p>
          <a:p>
            <a:r>
              <a:rPr lang="en-GB" sz="1100" b="1" dirty="0"/>
              <a:t>Convergent plate margin - </a:t>
            </a:r>
            <a:r>
              <a:rPr lang="en-GB" sz="1100" dirty="0"/>
              <a:t>A tectonic boundary where two plates are moving toward each other. </a:t>
            </a:r>
          </a:p>
          <a:p>
            <a:endParaRPr lang="en-GB" sz="1100" b="1" dirty="0"/>
          </a:p>
          <a:p>
            <a:r>
              <a:rPr lang="en-GB" sz="1100" b="1" dirty="0"/>
              <a:t>Crater lake</a:t>
            </a:r>
            <a:r>
              <a:rPr lang="en-GB" sz="1100" dirty="0"/>
              <a:t> - a lake in a crater formed by explosive activity or a collapse during an eruption.</a:t>
            </a:r>
            <a:endParaRPr lang="en-GB" sz="1100" b="1" dirty="0"/>
          </a:p>
          <a:p>
            <a:endParaRPr lang="en-GB" sz="1100" b="1" dirty="0"/>
          </a:p>
          <a:p>
            <a:r>
              <a:rPr lang="en-GB" sz="1100" b="1" dirty="0"/>
              <a:t>Effusive eruption</a:t>
            </a:r>
            <a:r>
              <a:rPr lang="en-GB" sz="1100" dirty="0"/>
              <a:t> - a type of eruption where lava steadily flows out of the volcano onto the ground.</a:t>
            </a:r>
          </a:p>
          <a:p>
            <a:endParaRPr lang="en-GB" sz="1100" b="1" dirty="0"/>
          </a:p>
          <a:p>
            <a:r>
              <a:rPr lang="en-GB" sz="1100" b="1" dirty="0"/>
              <a:t>Divergent plate margin </a:t>
            </a:r>
            <a:r>
              <a:rPr lang="en-GB" sz="1100" dirty="0"/>
              <a:t>- A tectonic boundary where two plates are moving away from each other and new crust is forming from magma that rises to the Earth's surface between the two plates.</a:t>
            </a:r>
          </a:p>
          <a:p>
            <a:endParaRPr lang="en-GB" sz="1100" b="1" dirty="0"/>
          </a:p>
          <a:p>
            <a:r>
              <a:rPr lang="en-GB" sz="1100" b="1" dirty="0"/>
              <a:t>Felsic</a:t>
            </a:r>
            <a:r>
              <a:rPr lang="en-GB" sz="1100" dirty="0"/>
              <a:t> - describes igneous rocks that are rich in elements that form feldspar and quartz.</a:t>
            </a:r>
          </a:p>
          <a:p>
            <a:endParaRPr lang="en-GB" sz="1100" b="1" dirty="0"/>
          </a:p>
          <a:p>
            <a:r>
              <a:rPr lang="en-GB" sz="1100" b="1" dirty="0"/>
              <a:t>Fissure </a:t>
            </a:r>
            <a:r>
              <a:rPr lang="en-GB" sz="1100" dirty="0"/>
              <a:t>– A linear fracture on the Earth's surface through which lavas, </a:t>
            </a:r>
            <a:r>
              <a:rPr lang="en-GB" sz="1100" dirty="0" err="1"/>
              <a:t>pyroclastics</a:t>
            </a:r>
            <a:r>
              <a:rPr lang="en-GB" sz="1100" dirty="0"/>
              <a:t>, and gas are erupted and effused.</a:t>
            </a:r>
          </a:p>
          <a:p>
            <a:endParaRPr lang="en-GB" sz="1100" b="1" dirty="0"/>
          </a:p>
          <a:p>
            <a:r>
              <a:rPr lang="en-GB" sz="1100" b="1" dirty="0"/>
              <a:t>Geothermal energy </a:t>
            </a:r>
            <a:r>
              <a:rPr lang="en-GB" sz="1100" dirty="0"/>
              <a:t>– Energy obtained by tapping underground reservoirs of heat, usually near volcano es or other hot spots on the surface of the Earth.</a:t>
            </a:r>
          </a:p>
          <a:p>
            <a:endParaRPr lang="en-GB" sz="1100" b="1" dirty="0"/>
          </a:p>
          <a:p>
            <a:r>
              <a:rPr lang="en-GB" sz="1100" b="1" dirty="0"/>
              <a:t>High income country (HIC) </a:t>
            </a:r>
            <a:r>
              <a:rPr lang="en-GB" sz="1100" dirty="0"/>
              <a:t>– A nation with a gross national income per capita of US$12,536 or more in 2019.</a:t>
            </a:r>
          </a:p>
          <a:p>
            <a:endParaRPr lang="en-GB" sz="1100" b="1" dirty="0"/>
          </a:p>
          <a:p>
            <a:r>
              <a:rPr lang="en-GB" sz="1100" b="1" dirty="0"/>
              <a:t>Humanitarian aid </a:t>
            </a:r>
            <a:r>
              <a:rPr lang="en-GB" sz="1100" dirty="0"/>
              <a:t>– Providing material and logistic assistance to people who need help.</a:t>
            </a:r>
          </a:p>
          <a:p>
            <a:endParaRPr lang="en-GB" sz="1100" b="1" dirty="0"/>
          </a:p>
          <a:p>
            <a:r>
              <a:rPr lang="en-GB" sz="1100" b="1" dirty="0"/>
              <a:t>Humanitarian crisis</a:t>
            </a:r>
            <a:r>
              <a:rPr lang="en-GB" sz="1100" dirty="0"/>
              <a:t> - An event or series of events that represents a critical threat to the health, safety, security, or wellbeing of a community or other large group of people, usually over a wide area.</a:t>
            </a:r>
          </a:p>
          <a:p>
            <a:endParaRPr lang="en-GB" sz="1100" b="1" dirty="0"/>
          </a:p>
          <a:p>
            <a:r>
              <a:rPr lang="en-GB" sz="1100" b="1" dirty="0"/>
              <a:t>Indigenous population </a:t>
            </a:r>
            <a:r>
              <a:rPr lang="en-GB" sz="1100" dirty="0"/>
              <a:t>- Communities that live within, or are attached to, geographically distinct traditional habitats or ancestral territories, and who identify themselves as being part of a distinct cultural group, descended from groups present in the area before modern states were created and current borders were defined.</a:t>
            </a:r>
          </a:p>
          <a:p>
            <a:endParaRPr lang="en-GB" sz="1100" b="1" dirty="0"/>
          </a:p>
          <a:p>
            <a:r>
              <a:rPr lang="en-GB" sz="1100" b="1" dirty="0"/>
              <a:t>Lava dome</a:t>
            </a:r>
            <a:r>
              <a:rPr lang="en-GB" sz="1100" dirty="0"/>
              <a:t> - circular mound shaped protrusion resulting from slow extrusions of viscous lava.</a:t>
            </a:r>
          </a:p>
          <a:p>
            <a:endParaRPr lang="en-GB" sz="1100" dirty="0"/>
          </a:p>
          <a:p>
            <a:r>
              <a:rPr lang="en-GB" sz="1100" b="1" dirty="0"/>
              <a:t>Lava spatter </a:t>
            </a:r>
            <a:r>
              <a:rPr lang="en-GB" sz="1100" dirty="0"/>
              <a:t>- Blobs of lava thrown a little ways into the air (by expanding gases) that is still molten when it lands.</a:t>
            </a:r>
          </a:p>
          <a:p>
            <a:endParaRPr lang="en-GB" sz="1100" dirty="0"/>
          </a:p>
          <a:p>
            <a:r>
              <a:rPr lang="en-GB" sz="1100" b="1" dirty="0"/>
              <a:t>Low viscosity </a:t>
            </a:r>
            <a:r>
              <a:rPr lang="en-GB" sz="1100" dirty="0"/>
              <a:t>- Substances that are thin and runny.</a:t>
            </a:r>
          </a:p>
          <a:p>
            <a:endParaRPr lang="en-GB" sz="1100" dirty="0"/>
          </a:p>
          <a:p>
            <a:r>
              <a:rPr lang="en-GB" sz="1100" b="1" dirty="0"/>
              <a:t>Mantle plume </a:t>
            </a:r>
            <a:r>
              <a:rPr lang="en-GB" sz="1100" dirty="0"/>
              <a:t>- An upwelling of abnormally hot rock within the Earth's mantle.</a:t>
            </a:r>
          </a:p>
          <a:p>
            <a:r>
              <a:rPr lang="en-GB" sz="1100" b="1" dirty="0"/>
              <a:t>Mid-Atlantic ridge</a:t>
            </a:r>
            <a:r>
              <a:rPr lang="en-GB" sz="1100" dirty="0"/>
              <a:t> - </a:t>
            </a:r>
          </a:p>
          <a:p>
            <a:endParaRPr lang="en-GB" sz="1100" b="1" dirty="0"/>
          </a:p>
          <a:p>
            <a:r>
              <a:rPr lang="en-GB" sz="1100" b="1" dirty="0"/>
              <a:t>Organisation for economic co-operation and development (OECD) - </a:t>
            </a:r>
            <a:r>
              <a:rPr lang="en-GB" sz="1100" dirty="0"/>
              <a:t>intergovernmental economic organisation with 37 member countries, founded in 1961 to stimulate economic progress and world trade.</a:t>
            </a:r>
          </a:p>
          <a:p>
            <a:endParaRPr lang="en-GB" sz="1100" dirty="0"/>
          </a:p>
          <a:p>
            <a:r>
              <a:rPr lang="en-GB" sz="1100" b="1" dirty="0"/>
              <a:t>Pyroclastic flow </a:t>
            </a:r>
            <a:r>
              <a:rPr lang="en-GB" sz="1100" dirty="0"/>
              <a:t>– A dense, destructive mass of very hot ash, lava fragments, and gases ejected explosively from a volcano and typically flowing at great speed.</a:t>
            </a:r>
          </a:p>
          <a:p>
            <a:endParaRPr lang="en-GB" sz="1100" dirty="0"/>
          </a:p>
          <a:p>
            <a:endParaRPr lang="en-GB" sz="3200" dirty="0"/>
          </a:p>
        </p:txBody>
      </p:sp>
    </p:spTree>
    <p:extLst>
      <p:ext uri="{BB962C8B-B14F-4D97-AF65-F5344CB8AC3E}">
        <p14:creationId xmlns:p14="http://schemas.microsoft.com/office/powerpoint/2010/main" val="31756381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1460</TotalTime>
  <Words>4539</Words>
  <Application>Microsoft Office PowerPoint</Application>
  <PresentationFormat>A4 Paper (210x297 mm)</PresentationFormat>
  <Paragraphs>173</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Amatic SC</vt:lpstr>
      <vt:lpstr>Arial</vt:lpstr>
      <vt:lpstr>Calibri</vt:lpstr>
      <vt:lpstr>Calibri Light</vt:lpstr>
      <vt:lpstr>Office Theme</vt:lpstr>
      <vt:lpstr>Fagradalsfjall</vt:lpstr>
      <vt:lpstr>PowerPoint Presentation</vt:lpstr>
      <vt:lpstr>PowerPoint Presentation</vt:lpstr>
      <vt:lpstr>PowerPoint Presentation</vt:lpstr>
      <vt:lpstr>La Soufrière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Bennett</dc:creator>
  <cp:lastModifiedBy>Miles, Kelly</cp:lastModifiedBy>
  <cp:revision>33</cp:revision>
  <dcterms:created xsi:type="dcterms:W3CDTF">2021-04-28T19:18:04Z</dcterms:created>
  <dcterms:modified xsi:type="dcterms:W3CDTF">2022-06-14T08:48:03Z</dcterms:modified>
</cp:coreProperties>
</file>