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sldIdLst>
    <p:sldId id="256" r:id="rId2"/>
    <p:sldId id="290" r:id="rId3"/>
    <p:sldId id="287" r:id="rId4"/>
    <p:sldId id="289" r:id="rId5"/>
    <p:sldId id="283" r:id="rId6"/>
    <p:sldId id="291"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3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32"/>
    <p:restoredTop sz="96327"/>
  </p:normalViewPr>
  <p:slideViewPr>
    <p:cSldViewPr snapToGrid="0" snapToObjects="1">
      <p:cViewPr varScale="1">
        <p:scale>
          <a:sx n="79" d="100"/>
          <a:sy n="79" d="100"/>
        </p:scale>
        <p:origin x="3402" y="11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BC88-DEED-6B45-A7AF-4DCB1AE02119}" type="datetimeFigureOut">
              <a:rPr lang="en-GB" smtClean="0"/>
              <a:t>24/06/2024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A91A8-B2AB-C842-AA07-1B52DFCABB52}" type="slidenum">
              <a:rPr lang="en-GB" smtClean="0"/>
              <a:t>‹#›</a:t>
            </a:fld>
            <a:endParaRPr lang="en-GB"/>
          </a:p>
        </p:txBody>
      </p:sp>
    </p:spTree>
    <p:extLst>
      <p:ext uri="{BB962C8B-B14F-4D97-AF65-F5344CB8AC3E}">
        <p14:creationId xmlns:p14="http://schemas.microsoft.com/office/powerpoint/2010/main" val="18200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A0E538-12EC-B945-8CC2-57C9859741C5}" type="datetime1">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1615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622B85-05F1-F14D-B598-AE97AD22A9F2}" type="datetime1">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1161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FD9B89-675D-DC46-932E-789D7E564513}" type="datetime1">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7340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6CA82-66A8-3C4B-85E4-94CEFE28B4AB}" type="datetime1">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3841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3486B2-5EB7-4042-A5C0-0AFDEBB87AD1}" type="datetime1">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08711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6F6374-CC3C-8244-9E2E-89BF393148FC}" type="datetime1">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8439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069C6AC-D212-DE4A-9E9B-B560A83432AC}" type="datetime1">
              <a:rPr lang="en-GB" smtClean="0"/>
              <a:t>24/06/2024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4214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80B20BE-1A65-C54A-9B5E-9D594C88D3E7}" type="datetime1">
              <a:rPr lang="en-GB" smtClean="0"/>
              <a:t>24/06/2024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301032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E6ACC-5C38-EA4D-8E7B-E5D0138D7D6D}" type="datetime1">
              <a:rPr lang="en-GB" smtClean="0"/>
              <a:t>24/06/2024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3626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506C88-79C8-0E42-A14A-A1C70665855F}" type="datetime1">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58563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923CD6-E9D6-E042-B6F4-7F28903C83FE}" type="datetime1">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828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E6F226-E728-354C-BDD9-9826C230E409}" type="datetime1">
              <a:rPr lang="en-GB" smtClean="0"/>
              <a:t>24/06/2024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6704FB-6D44-3E42-9435-B9622102A6B5}" type="slidenum">
              <a:rPr lang="en-GB" smtClean="0"/>
              <a:t>‹#›</a:t>
            </a:fld>
            <a:endParaRPr lang="en-GB"/>
          </a:p>
        </p:txBody>
      </p:sp>
    </p:spTree>
    <p:extLst>
      <p:ext uri="{BB962C8B-B14F-4D97-AF65-F5344CB8AC3E}">
        <p14:creationId xmlns:p14="http://schemas.microsoft.com/office/powerpoint/2010/main" val="2110840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3913" y="9278421"/>
            <a:ext cx="3825052" cy="369332"/>
          </a:xfrm>
          <a:prstGeom prst="rect">
            <a:avLst/>
          </a:prstGeom>
          <a:noFill/>
        </p:spPr>
        <p:txBody>
          <a:bodyPr wrap="square" rtlCol="0">
            <a:spAutoFit/>
          </a:bodyPr>
          <a:lstStyle/>
          <a:p>
            <a:r>
              <a:rPr lang="en-GB" b="1" dirty="0"/>
              <a:t>Name: _________________________</a:t>
            </a:r>
          </a:p>
        </p:txBody>
      </p:sp>
      <p:sp>
        <p:nvSpPr>
          <p:cNvPr id="10" name="Rectangle 9"/>
          <p:cNvSpPr/>
          <p:nvPr/>
        </p:nvSpPr>
        <p:spPr>
          <a:xfrm>
            <a:off x="-11446" y="6141377"/>
            <a:ext cx="6869445" cy="923330"/>
          </a:xfrm>
          <a:prstGeom prst="rect">
            <a:avLst/>
          </a:prstGeom>
          <a:noFill/>
        </p:spPr>
        <p:txBody>
          <a:bodyPr wrap="square" lIns="91440" tIns="45720" rIns="91440" bIns="45720">
            <a:spAutoFit/>
          </a:bodyPr>
          <a:lstStyle/>
          <a:p>
            <a:pPr algn="ctr"/>
            <a:r>
              <a:rPr lang="en-US" sz="5400" b="1" dirty="0">
                <a:ln w="0"/>
                <a:effectLst>
                  <a:outerShdw blurRad="38100" dist="19050" dir="2700000" algn="tl" rotWithShape="0">
                    <a:schemeClr val="dk1">
                      <a:alpha val="40000"/>
                    </a:schemeClr>
                  </a:outerShdw>
                </a:effectLst>
              </a:rPr>
              <a:t>Bridging Work</a:t>
            </a:r>
            <a:endParaRPr lang="en-US" sz="5400" b="1" cap="none" spc="0" dirty="0">
              <a:ln w="0"/>
              <a:solidFill>
                <a:schemeClr val="tx1"/>
              </a:solidFill>
              <a:effectLst>
                <a:outerShdw blurRad="38100" dist="19050" dir="2700000" algn="tl" rotWithShape="0">
                  <a:schemeClr val="dk1">
                    <a:alpha val="40000"/>
                  </a:schemeClr>
                </a:outerShdw>
              </a:effectLst>
            </a:endParaRPr>
          </a:p>
        </p:txBody>
      </p:sp>
      <p:pic>
        <p:nvPicPr>
          <p:cNvPr id="6" name="Picture 5" descr="Diagram&#10;&#10;Description automatically generated with medium confidence">
            <a:extLst>
              <a:ext uri="{FF2B5EF4-FFF2-40B4-BE49-F238E27FC236}">
                <a16:creationId xmlns:a16="http://schemas.microsoft.com/office/drawing/2014/main" id="{89204E90-12BA-99C5-D2D7-5F3865177BA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8571" t="9804" r="9754" b="9605"/>
          <a:stretch/>
        </p:blipFill>
        <p:spPr>
          <a:xfrm>
            <a:off x="1430074" y="2502859"/>
            <a:ext cx="3717758" cy="3668428"/>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 y="193964"/>
            <a:ext cx="1573892" cy="20849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The victory of communism is inevitable, says this 1969 propaganda poster by Konuhov. Photo by DeAgostini/Gett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347" y="7165102"/>
            <a:ext cx="2299074" cy="153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Cromwell,Thomas(1EEssex)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437" y="167718"/>
            <a:ext cx="1756561" cy="210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Vladimir Lenin (Marxist Revolutionary and Soviet Leader) - On This 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953" y="167718"/>
            <a:ext cx="1675375" cy="20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6" name="Picture 12" descr="Elizabeth I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561" y="193964"/>
            <a:ext cx="1426283" cy="208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7" name="Picture 13" descr="Joseph Stalin | Biography, World War II, Death, &amp; Facts | Britann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766" y="7155891"/>
            <a:ext cx="1981234" cy="15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8" name="Picture 14" descr="Fall of the Berlin Wall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5" y="7192735"/>
            <a:ext cx="2032865" cy="153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2" descr="A black and blue background with text&#10;&#10;Description automatically generated">
            <a:extLst>
              <a:ext uri="{FF2B5EF4-FFF2-40B4-BE49-F238E27FC236}">
                <a16:creationId xmlns:a16="http://schemas.microsoft.com/office/drawing/2014/main" id="{4FEA2EC0-D31A-E15E-8FE1-8F7FA4A8285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4692" y="9200670"/>
            <a:ext cx="1938655" cy="589915"/>
          </a:xfrm>
          <a:prstGeom prst="rect">
            <a:avLst/>
          </a:prstGeom>
          <a:noFill/>
          <a:ln>
            <a:noFill/>
          </a:ln>
        </p:spPr>
      </p:pic>
    </p:spTree>
    <p:extLst>
      <p:ext uri="{BB962C8B-B14F-4D97-AF65-F5344CB8AC3E}">
        <p14:creationId xmlns:p14="http://schemas.microsoft.com/office/powerpoint/2010/main" val="317402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1721"/>
            <a:ext cx="5366083" cy="1323439"/>
          </a:xfrm>
          <a:prstGeom prst="rect">
            <a:avLst/>
          </a:prstGeom>
          <a:noFill/>
        </p:spPr>
        <p:txBody>
          <a:bodyPr wrap="square" lIns="91440" tIns="45720" rIns="91440" bIns="45720">
            <a:spAutoFit/>
          </a:bodyPr>
          <a:lstStyle/>
          <a:p>
            <a:pPr algn="ctr"/>
            <a:r>
              <a:rPr lang="en-US" sz="4000" u="sng" dirty="0">
                <a:ln w="0"/>
                <a:effectLst>
                  <a:outerShdw blurRad="38100" dist="19050" dir="2700000" algn="tl" rotWithShape="0">
                    <a:schemeClr val="dk1">
                      <a:alpha val="40000"/>
                    </a:schemeClr>
                  </a:outerShdw>
                </a:effectLst>
              </a:rPr>
              <a:t>Task 1: </a:t>
            </a:r>
          </a:p>
          <a:p>
            <a:pPr algn="ctr"/>
            <a:r>
              <a:rPr lang="en-US" sz="4000" dirty="0">
                <a:ln w="0"/>
                <a:effectLst>
                  <a:outerShdw blurRad="38100" dist="19050" dir="2700000" algn="tl" rotWithShape="0">
                    <a:schemeClr val="dk1">
                      <a:alpha val="40000"/>
                    </a:schemeClr>
                  </a:outerShdw>
                </a:effectLst>
              </a:rPr>
              <a:t>Tudor Timeline</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Diagram&#10;&#10;Description automatically generated with medium confidence">
            <a:extLst>
              <a:ext uri="{FF2B5EF4-FFF2-40B4-BE49-F238E27FC236}">
                <a16:creationId xmlns:a16="http://schemas.microsoft.com/office/drawing/2014/main" id="{89204E90-12BA-99C5-D2D7-5F3865177BA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8571" t="9804" r="9754" b="9605"/>
          <a:stretch/>
        </p:blipFill>
        <p:spPr>
          <a:xfrm>
            <a:off x="5366083" y="0"/>
            <a:ext cx="1483307" cy="1463625"/>
          </a:xfrm>
          <a:prstGeom prst="rect">
            <a:avLst/>
          </a:prstGeom>
        </p:spPr>
      </p:pic>
      <p:sp>
        <p:nvSpPr>
          <p:cNvPr id="10" name="Rounded Rectangle 9">
            <a:extLst>
              <a:ext uri="{FF2B5EF4-FFF2-40B4-BE49-F238E27FC236}">
                <a16:creationId xmlns:a16="http://schemas.microsoft.com/office/drawing/2014/main" id="{4B13123F-7EA4-B344-823E-1A4B5D18DA6B}"/>
              </a:ext>
            </a:extLst>
          </p:cNvPr>
          <p:cNvSpPr/>
          <p:nvPr/>
        </p:nvSpPr>
        <p:spPr>
          <a:xfrm>
            <a:off x="194161" y="1858212"/>
            <a:ext cx="6452461" cy="1039266"/>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dirty="0">
                <a:solidFill>
                  <a:srgbClr val="00B050"/>
                </a:solidFill>
              </a:rPr>
              <a:t>Knowing when events happened is the first step to understanding in History.</a:t>
            </a:r>
          </a:p>
          <a:p>
            <a:endParaRPr lang="en-GB" sz="1400" dirty="0">
              <a:solidFill>
                <a:srgbClr val="00B050"/>
              </a:solidFill>
            </a:endParaRPr>
          </a:p>
          <a:p>
            <a:r>
              <a:rPr lang="en-GB" sz="1400" dirty="0">
                <a:solidFill>
                  <a:srgbClr val="00B050"/>
                </a:solidFill>
              </a:rPr>
              <a:t>Start to get to grips with Tudor chronology by complete the timeline tasks below.  This timeline will be a useful reference for you throughout the two year course.</a:t>
            </a:r>
          </a:p>
        </p:txBody>
      </p:sp>
      <p:sp>
        <p:nvSpPr>
          <p:cNvPr id="3" name="Rectangle 2"/>
          <p:cNvSpPr/>
          <p:nvPr/>
        </p:nvSpPr>
        <p:spPr>
          <a:xfrm>
            <a:off x="103099" y="5170230"/>
            <a:ext cx="6543523" cy="4708981"/>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14__: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Tudor invades and defeats Richard III at the Battle of Bosworth and is crowned king Henry VII.</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14__: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and Elizabeth marry; Prince Arthur is born.</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14__: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Lambert </a:t>
            </a:r>
            <a:r>
              <a:rPr lang="en-GB" sz="12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Simnel</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invades from Ireland, and is defeated at Stoke; the Wars of the Roses end.</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14__: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Treaty of </a:t>
            </a:r>
            <a:r>
              <a:rPr lang="en-GB" sz="12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Etaples</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with France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149__: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Perkin Warbeck, pretender to the Crown, emerges in Ireland; three years later the Scots invade in support of Warbeck</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Arthur and Catherine of Aragon marry; Arthur dies the next year</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VII dies and Henry VIII ascends; Henry and Catherine of Aragon marry.</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Wolsey becomes a cardinal; Princess Mary is born.</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writes a book on his Catholic beliefs</a:t>
            </a:r>
            <a:r>
              <a:rPr lang="en-GB" sz="12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starts divorce proceedings against Catherine.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Wolsey fails to find a solution to Henry’s divorce and Henry fires him.</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finally marries Anne Boleyn; Archbishop Cranmer declares Henry’s first marriage null; Act in Restraint of Appeal severs ties to Rome; Elizabeth is born.</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Parliament passes the Act of Supremacy</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Pilgrimage of Grace; the English Bible is approved; Henry executes Anne and marries Jane Seymour.</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Prince Edward is born; Jane dies.</a:t>
            </a: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Act of Six Articles </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marries and divorces Anne of Cleves; Thomas Cromwell falls; Henry marries Catherine Howard.</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War with France; attack on Scotland; fall of Boulogne.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England defeats a potential French invasion; </a:t>
            </a:r>
            <a:r>
              <a:rPr lang="en-GB" sz="12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Mary Rose </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sinks.</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endParaRPr lang="en-GB" sz="1200" dirty="0">
              <a:latin typeface="Times New Roman" panose="02020603050405020304" pitchFamily="18" charset="0"/>
              <a:ea typeface="Times New Roman" panose="02020603050405020304" pitchFamily="18" charset="0"/>
            </a:endParaRPr>
          </a:p>
        </p:txBody>
      </p:sp>
      <p:sp>
        <p:nvSpPr>
          <p:cNvPr id="6" name="Text Box 2"/>
          <p:cNvSpPr txBox="1">
            <a:spLocks noChangeArrowheads="1"/>
          </p:cNvSpPr>
          <p:nvPr/>
        </p:nvSpPr>
        <p:spPr bwMode="auto">
          <a:xfrm>
            <a:off x="792319" y="3346959"/>
            <a:ext cx="5256144" cy="152583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pPr algn="ctr">
              <a:lnSpc>
                <a:spcPct val="115000"/>
              </a:lnSpc>
              <a:spcAft>
                <a:spcPts val="1000"/>
              </a:spcAft>
            </a:pPr>
            <a:r>
              <a:rPr lang="en-GB" sz="1600" b="1" dirty="0">
                <a:effectLst/>
                <a:ea typeface="Calibri" panose="020F0502020204030204" pitchFamily="34" charset="0"/>
                <a:cs typeface="Times New Roman" panose="02020603050405020304" pitchFamily="18" charset="0"/>
              </a:rPr>
              <a:t>TASKS</a:t>
            </a:r>
            <a:endParaRPr lang="en-GB" sz="16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600" b="1" dirty="0">
                <a:effectLst/>
                <a:ea typeface="Calibri" panose="020F0502020204030204" pitchFamily="34" charset="0"/>
                <a:cs typeface="Times New Roman" panose="02020603050405020304" pitchFamily="18" charset="0"/>
              </a:rPr>
              <a:t>(1)</a:t>
            </a:r>
            <a:r>
              <a:rPr lang="en-GB" sz="1600" dirty="0">
                <a:effectLst/>
                <a:ea typeface="Calibri" panose="020F0502020204030204" pitchFamily="34" charset="0"/>
                <a:cs typeface="Times New Roman" panose="02020603050405020304" pitchFamily="18" charset="0"/>
              </a:rPr>
              <a:t> Indicate when each of the Tudor monarchs ruled</a:t>
            </a:r>
          </a:p>
          <a:p>
            <a:pPr>
              <a:lnSpc>
                <a:spcPct val="115000"/>
              </a:lnSpc>
              <a:spcAft>
                <a:spcPts val="1000"/>
              </a:spcAft>
            </a:pPr>
            <a:r>
              <a:rPr lang="en-GB" sz="1600" b="1" dirty="0">
                <a:effectLst/>
                <a:ea typeface="Calibri" panose="020F0502020204030204" pitchFamily="34" charset="0"/>
                <a:cs typeface="Times New Roman" panose="02020603050405020304" pitchFamily="18" charset="0"/>
              </a:rPr>
              <a:t>(2)</a:t>
            </a:r>
            <a:r>
              <a:rPr lang="en-GB" sz="1600" dirty="0">
                <a:effectLst/>
                <a:ea typeface="Calibri" panose="020F0502020204030204" pitchFamily="34" charset="0"/>
                <a:cs typeface="Times New Roman" panose="02020603050405020304" pitchFamily="18" charset="0"/>
              </a:rPr>
              <a:t> Find out the dates of the key events below and add them to your timeline</a:t>
            </a:r>
          </a:p>
        </p:txBody>
      </p:sp>
    </p:spTree>
    <p:extLst>
      <p:ext uri="{BB962C8B-B14F-4D97-AF65-F5344CB8AC3E}">
        <p14:creationId xmlns:p14="http://schemas.microsoft.com/office/powerpoint/2010/main" val="359054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538072"/>
            <a:ext cx="6543523" cy="3046988"/>
          </a:xfrm>
          <a:prstGeom prst="rect">
            <a:avLst/>
          </a:prstGeom>
        </p:spPr>
        <p:txBody>
          <a:bodyPr wrap="square">
            <a:spAutoFit/>
          </a:bodyPr>
          <a:lstStyle/>
          <a:p>
            <a:pPr marL="342900" indent="-342900">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Henry VIII dies; Edward VI – aged 9 – becomes king; duke of Somerset forms the protectorate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Act of Uniformity; first </a:t>
            </a:r>
            <a:r>
              <a:rPr lang="en-GB" sz="12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Book of Common Prayer</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issued; rebellions in Devon and Norfolk; Somerset falls.</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Second prayer book issued.</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Edward VI dies;; Mary succeeds and returns to the old ways in religion.</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Mary marries Philip II of Spain; England and Rome are reunited.; the next year Mary starts burning Protestants</a:t>
            </a: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 </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Mary dies; Elizabeth becomes queen.</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Elizabethan Religious Settlement: new Acts of Supremacy and Uniformity</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Mary Queen of Scots arrives in England as a fugitive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Revolt of the Northern Earls</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Papal bull excommunicates Elizabeth.</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Spanish Armada is defeated</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15__: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Tyrone’s revolt in Ireland begins</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16__:</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 Elizabeth dies; Robert Cecil secures the peaceful accession of James VI of Scotland.</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006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06401"/>
            <a:ext cx="6736657" cy="6186309"/>
          </a:xfrm>
          <a:prstGeom prst="rect">
            <a:avLst/>
          </a:prstGeom>
        </p:spPr>
        <p:txBody>
          <a:bodyPr wrap="square">
            <a:spAutoFit/>
          </a:bodyPr>
          <a:lstStyle/>
          <a:p>
            <a:pPr lvl="1"/>
            <a:r>
              <a:rPr lang="en-US" sz="1200" b="1" dirty="0"/>
              <a:t>J.J. </a:t>
            </a:r>
            <a:r>
              <a:rPr lang="en-US" sz="1200" b="1" dirty="0" err="1"/>
              <a:t>Scarisbrick</a:t>
            </a:r>
            <a:r>
              <a:rPr lang="en-US" sz="1200" b="1" dirty="0"/>
              <a:t>, </a:t>
            </a:r>
            <a:r>
              <a:rPr lang="en-US" sz="1200" b="1" i="1" dirty="0"/>
              <a:t>Henry VIII </a:t>
            </a:r>
            <a:r>
              <a:rPr lang="en-US" sz="1200" b="1" dirty="0"/>
              <a:t>(1968) </a:t>
            </a:r>
          </a:p>
          <a:p>
            <a:pPr lvl="1"/>
            <a:endParaRPr lang="en-US" sz="1200" dirty="0"/>
          </a:p>
          <a:p>
            <a:pPr lvl="1"/>
            <a:r>
              <a:rPr lang="en-US" sz="1200" dirty="0"/>
              <a:t>He had survived pretenders, excommunication, rebellion and threats of invasion, died in his bed and passed his throne peacefully to his heir… He had made war on England’s ancient enemies and himself led two assaults on France. For nearly four decades he had cut an imposing figure in Europe…bestriding its high diplomacy as few of his predecessors, if any, had done. He had defied the pope and emperor, brought into being in England… a national Church subject to his authority, wiped about a thousand religious houses off the face of his native land…and bestowed on English kingship a profound new dignity. He… had brought Scripture in the vernacular to his people, hesitantly and perhaps partly unwittingly, but none the less decisively, allowed his country to be directed towards the Continental Reformation… and given to his people a new sense of unity – the unity of ‘entire Englishmen’. </a:t>
            </a:r>
          </a:p>
          <a:p>
            <a:endParaRPr lang="en-US" sz="1200" dirty="0"/>
          </a:p>
          <a:p>
            <a:pPr marL="228600" indent="-228600">
              <a:buFont typeface="+mj-lt"/>
              <a:buAutoNum type="arabicPeriod"/>
            </a:pPr>
            <a:r>
              <a:rPr lang="en-US" sz="1200" b="1" dirty="0"/>
              <a:t>What did Henry VIII survive?</a:t>
            </a:r>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r>
              <a:rPr lang="en-US" sz="1200" b="1" dirty="0"/>
              <a:t>What did he achieve in warfare and foreign affairs? </a:t>
            </a:r>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r>
              <a:rPr lang="en-US" sz="1200" b="1" dirty="0"/>
              <a:t>How did he change the religious experience in England?</a:t>
            </a:r>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r>
              <a:rPr lang="en-US" sz="1200" b="1" dirty="0"/>
              <a:t>How did he boost nationalism?</a:t>
            </a:r>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r>
              <a:rPr lang="en-US" sz="1200" b="1" dirty="0"/>
              <a:t>Do you think </a:t>
            </a:r>
            <a:r>
              <a:rPr lang="en-US" sz="1200" b="1" dirty="0" err="1"/>
              <a:t>Scarisbrick</a:t>
            </a:r>
            <a:r>
              <a:rPr lang="en-US" sz="1200" b="1" dirty="0"/>
              <a:t> thinks Henry was a success or not? Explain your answer using evidence from what he says.</a:t>
            </a:r>
          </a:p>
          <a:p>
            <a:pPr marL="342900" indent="-342900">
              <a:buAutoNum type="arabicPeriod"/>
            </a:pPr>
            <a:endParaRPr lang="en-US" sz="1200" dirty="0"/>
          </a:p>
          <a:p>
            <a:pPr marL="342900" indent="-342900">
              <a:buAutoNum type="arabicPeriod"/>
            </a:pPr>
            <a:endParaRPr lang="en-US" sz="1200" dirty="0"/>
          </a:p>
          <a:p>
            <a:pPr marL="342900" indent="-342900">
              <a:buAutoNum type="arabicPeriod"/>
            </a:pPr>
            <a:endParaRPr lang="en-GB" sz="1200" dirty="0"/>
          </a:p>
        </p:txBody>
      </p:sp>
      <p:sp>
        <p:nvSpPr>
          <p:cNvPr id="6" name="Rounded Rectangle 5">
            <a:extLst>
              <a:ext uri="{FF2B5EF4-FFF2-40B4-BE49-F238E27FC236}">
                <a16:creationId xmlns:a16="http://schemas.microsoft.com/office/drawing/2014/main" id="{4B13123F-7EA4-B344-823E-1A4B5D18DA6B}"/>
              </a:ext>
            </a:extLst>
          </p:cNvPr>
          <p:cNvSpPr/>
          <p:nvPr/>
        </p:nvSpPr>
        <p:spPr>
          <a:xfrm>
            <a:off x="194161" y="1619713"/>
            <a:ext cx="6452461" cy="188235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solidFill>
                  <a:srgbClr val="00B050"/>
                </a:solidFill>
              </a:rPr>
              <a:t>A key skill to develop at A level is how to </a:t>
            </a:r>
            <a:r>
              <a:rPr lang="en-GB" sz="1400" dirty="0">
                <a:solidFill>
                  <a:srgbClr val="00B050"/>
                </a:solidFill>
              </a:rPr>
              <a:t>analyse</a:t>
            </a:r>
            <a:r>
              <a:rPr lang="en-US" sz="1400" dirty="0">
                <a:solidFill>
                  <a:srgbClr val="00B050"/>
                </a:solidFill>
              </a:rPr>
              <a:t> and evaluate what historians have said about the past in historical interpretations.</a:t>
            </a:r>
          </a:p>
          <a:p>
            <a:endParaRPr lang="en-US" sz="1400" dirty="0">
              <a:solidFill>
                <a:srgbClr val="00B050"/>
              </a:solidFill>
            </a:endParaRPr>
          </a:p>
          <a:p>
            <a:r>
              <a:rPr lang="en-US" sz="1400" dirty="0">
                <a:solidFill>
                  <a:srgbClr val="00B050"/>
                </a:solidFill>
              </a:rPr>
              <a:t>This can be tricky because historians often write for an academic audience who they assume already know something about the topic!  </a:t>
            </a:r>
          </a:p>
          <a:p>
            <a:endParaRPr lang="en-US" sz="1400" dirty="0">
              <a:solidFill>
                <a:srgbClr val="00B050"/>
              </a:solidFill>
            </a:endParaRPr>
          </a:p>
          <a:p>
            <a:r>
              <a:rPr lang="en-US" sz="1400" dirty="0">
                <a:solidFill>
                  <a:srgbClr val="00B050"/>
                </a:solidFill>
              </a:rPr>
              <a:t>This task will help you to break down the interpretation so you can </a:t>
            </a:r>
            <a:r>
              <a:rPr lang="en-US" sz="1400" dirty="0" err="1">
                <a:solidFill>
                  <a:srgbClr val="00B050"/>
                </a:solidFill>
              </a:rPr>
              <a:t>summarise</a:t>
            </a:r>
            <a:r>
              <a:rPr lang="en-US" sz="1400" dirty="0">
                <a:solidFill>
                  <a:srgbClr val="00B050"/>
                </a:solidFill>
              </a:rPr>
              <a:t> what the historian is saying.</a:t>
            </a:r>
            <a:endParaRPr lang="en-GB" sz="1400" dirty="0">
              <a:solidFill>
                <a:srgbClr val="00B050"/>
              </a:solidFill>
            </a:endParaRPr>
          </a:p>
        </p:txBody>
      </p:sp>
      <p:sp>
        <p:nvSpPr>
          <p:cNvPr id="7" name="Rectangle 6"/>
          <p:cNvSpPr/>
          <p:nvPr/>
        </p:nvSpPr>
        <p:spPr>
          <a:xfrm>
            <a:off x="0" y="0"/>
            <a:ext cx="5366083" cy="1323439"/>
          </a:xfrm>
          <a:prstGeom prst="rect">
            <a:avLst/>
          </a:prstGeom>
          <a:noFill/>
        </p:spPr>
        <p:txBody>
          <a:bodyPr wrap="square" lIns="91440" tIns="45720" rIns="91440" bIns="45720">
            <a:spAutoFit/>
          </a:bodyPr>
          <a:lstStyle/>
          <a:p>
            <a:pPr algn="ctr"/>
            <a:r>
              <a:rPr lang="en-US" sz="4000" u="sng" dirty="0">
                <a:ln w="0"/>
                <a:effectLst>
                  <a:outerShdw blurRad="38100" dist="19050" dir="2700000" algn="tl" rotWithShape="0">
                    <a:schemeClr val="dk1">
                      <a:alpha val="40000"/>
                    </a:schemeClr>
                  </a:outerShdw>
                </a:effectLst>
              </a:rPr>
              <a:t>Task 2: </a:t>
            </a:r>
          </a:p>
          <a:p>
            <a:pPr algn="ctr"/>
            <a:r>
              <a:rPr lang="en-US" sz="4000" dirty="0">
                <a:ln w="0"/>
                <a:effectLst>
                  <a:outerShdw blurRad="38100" dist="19050" dir="2700000" algn="tl" rotWithShape="0">
                    <a:schemeClr val="dk1">
                      <a:alpha val="40000"/>
                    </a:schemeClr>
                  </a:outerShdw>
                </a:effectLst>
              </a:rPr>
              <a:t>Historical Interpretation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Diagram&#10;&#10;Description automatically generated with medium confidence">
            <a:extLst>
              <a:ext uri="{FF2B5EF4-FFF2-40B4-BE49-F238E27FC236}">
                <a16:creationId xmlns:a16="http://schemas.microsoft.com/office/drawing/2014/main" id="{89204E90-12BA-99C5-D2D7-5F3865177BA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8571" t="9804" r="9754" b="9605"/>
          <a:stretch/>
        </p:blipFill>
        <p:spPr>
          <a:xfrm>
            <a:off x="5366083" y="0"/>
            <a:ext cx="1483307" cy="1463625"/>
          </a:xfrm>
          <a:prstGeom prst="rect">
            <a:avLst/>
          </a:prstGeom>
        </p:spPr>
      </p:pic>
    </p:spTree>
    <p:extLst>
      <p:ext uri="{BB962C8B-B14F-4D97-AF65-F5344CB8AC3E}">
        <p14:creationId xmlns:p14="http://schemas.microsoft.com/office/powerpoint/2010/main" val="48500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0915645"/>
              </p:ext>
            </p:extLst>
          </p:nvPr>
        </p:nvGraphicFramePr>
        <p:xfrm>
          <a:off x="159353" y="3088160"/>
          <a:ext cx="6587061" cy="6594460"/>
        </p:xfrm>
        <a:graphic>
          <a:graphicData uri="http://schemas.openxmlformats.org/drawingml/2006/table">
            <a:tbl>
              <a:tblPr firstRow="1" bandRow="1"/>
              <a:tblGrid>
                <a:gridCol w="358005">
                  <a:extLst>
                    <a:ext uri="{9D8B030D-6E8A-4147-A177-3AD203B41FA5}">
                      <a16:colId xmlns:a16="http://schemas.microsoft.com/office/drawing/2014/main" val="20000"/>
                    </a:ext>
                  </a:extLst>
                </a:gridCol>
                <a:gridCol w="3392905">
                  <a:extLst>
                    <a:ext uri="{9D8B030D-6E8A-4147-A177-3AD203B41FA5}">
                      <a16:colId xmlns:a16="http://schemas.microsoft.com/office/drawing/2014/main" val="20001"/>
                    </a:ext>
                  </a:extLst>
                </a:gridCol>
                <a:gridCol w="2836151">
                  <a:extLst>
                    <a:ext uri="{9D8B030D-6E8A-4147-A177-3AD203B41FA5}">
                      <a16:colId xmlns:a16="http://schemas.microsoft.com/office/drawing/2014/main" val="20002"/>
                    </a:ext>
                  </a:extLst>
                </a:gridCol>
              </a:tblGrid>
              <a:tr h="294842">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endParaRPr lang="en-GB"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GB" sz="1200" dirty="0"/>
                        <a:t>Impact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GB" sz="1200" dirty="0"/>
                        <a:t>What led to their decline?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9726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1" dirty="0"/>
                        <a:t>Cardinal Wolsey</a:t>
                      </a:r>
                    </a:p>
                  </a:txBody>
                  <a:tcPr vert="vert27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411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1" dirty="0"/>
                        <a:t>Thomas Moore</a:t>
                      </a:r>
                    </a:p>
                  </a:txBody>
                  <a:tcPr vert="vert27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9159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1" dirty="0"/>
                        <a:t>Thomas Cromwell</a:t>
                      </a:r>
                    </a:p>
                  </a:txBody>
                  <a:tcPr vert="vert27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159354" y="1925396"/>
            <a:ext cx="5206729" cy="1107996"/>
          </a:xfrm>
          <a:prstGeom prst="rect">
            <a:avLst/>
          </a:prstGeom>
          <a:solidFill>
            <a:sysClr val="window" lastClr="FFFFFF"/>
          </a:solidFill>
          <a:ln w="19050" cap="flat" cmpd="sng" algn="ctr">
            <a:solidFill>
              <a:srgbClr val="C0504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How is Henry VIII described at the start of the documentary?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488965" y="1591014"/>
            <a:ext cx="1237541" cy="1369757"/>
          </a:xfrm>
          <a:prstGeom prst="rect">
            <a:avLst/>
          </a:prstGeom>
        </p:spPr>
      </p:pic>
      <p:sp>
        <p:nvSpPr>
          <p:cNvPr id="9" name="Rectangle 8"/>
          <p:cNvSpPr/>
          <p:nvPr/>
        </p:nvSpPr>
        <p:spPr>
          <a:xfrm>
            <a:off x="0" y="0"/>
            <a:ext cx="5366083" cy="707886"/>
          </a:xfrm>
          <a:prstGeom prst="rect">
            <a:avLst/>
          </a:prstGeom>
          <a:noFill/>
        </p:spPr>
        <p:txBody>
          <a:bodyPr wrap="square" lIns="91440" tIns="45720" rIns="91440" bIns="45720">
            <a:spAutoFit/>
          </a:bodyPr>
          <a:lstStyle/>
          <a:p>
            <a:pPr algn="ctr"/>
            <a:r>
              <a:rPr lang="en-US" sz="4000" u="sng" dirty="0">
                <a:ln w="0"/>
                <a:effectLst>
                  <a:outerShdw blurRad="38100" dist="19050" dir="2700000" algn="tl" rotWithShape="0">
                    <a:schemeClr val="dk1">
                      <a:alpha val="40000"/>
                    </a:schemeClr>
                  </a:outerShdw>
                </a:effectLst>
              </a:rPr>
              <a:t>Task 3:</a:t>
            </a:r>
            <a:r>
              <a:rPr lang="en-US" sz="4000" dirty="0">
                <a:ln w="0"/>
                <a:effectLst>
                  <a:outerShdw blurRad="38100" dist="19050" dir="2700000" algn="tl" rotWithShape="0">
                    <a:schemeClr val="dk1">
                      <a:alpha val="40000"/>
                    </a:schemeClr>
                  </a:outerShdw>
                </a:effectLst>
              </a:rPr>
              <a:t> Making Notes</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descr="Diagram&#10;&#10;Description automatically generated with medium confidence">
            <a:extLst>
              <a:ext uri="{FF2B5EF4-FFF2-40B4-BE49-F238E27FC236}">
                <a16:creationId xmlns:a16="http://schemas.microsoft.com/office/drawing/2014/main" id="{89204E90-12BA-99C5-D2D7-5F3865177BA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8571" t="9804" r="9754" b="9605"/>
          <a:stretch/>
        </p:blipFill>
        <p:spPr>
          <a:xfrm>
            <a:off x="5366083" y="0"/>
            <a:ext cx="1483307" cy="1463625"/>
          </a:xfrm>
          <a:prstGeom prst="rect">
            <a:avLst/>
          </a:prstGeom>
        </p:spPr>
      </p:pic>
      <p:sp>
        <p:nvSpPr>
          <p:cNvPr id="11" name="Rounded Rectangle 10">
            <a:extLst>
              <a:ext uri="{FF2B5EF4-FFF2-40B4-BE49-F238E27FC236}">
                <a16:creationId xmlns:a16="http://schemas.microsoft.com/office/drawing/2014/main" id="{4B13123F-7EA4-B344-823E-1A4B5D18DA6B}"/>
              </a:ext>
            </a:extLst>
          </p:cNvPr>
          <p:cNvSpPr/>
          <p:nvPr/>
        </p:nvSpPr>
        <p:spPr>
          <a:xfrm>
            <a:off x="226652" y="838121"/>
            <a:ext cx="4874737" cy="75289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solidFill>
                  <a:srgbClr val="00B050"/>
                </a:solidFill>
              </a:rPr>
              <a:t>Making good, detailed notes will help you to learn and overlearn knowledge.  Watch the documentary and fill in the sections below to practice making notes and organizing ideas.</a:t>
            </a:r>
            <a:endParaRPr lang="en-GB" sz="1400" dirty="0">
              <a:solidFill>
                <a:srgbClr val="00B050"/>
              </a:solidFill>
            </a:endParaRPr>
          </a:p>
        </p:txBody>
      </p:sp>
    </p:spTree>
    <p:extLst>
      <p:ext uri="{BB962C8B-B14F-4D97-AF65-F5344CB8AC3E}">
        <p14:creationId xmlns:p14="http://schemas.microsoft.com/office/powerpoint/2010/main" val="102573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06" y="3606399"/>
            <a:ext cx="5235388" cy="255454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r>
              <a:rPr lang="en-US" sz="2000" b="1" dirty="0"/>
              <a:t>Google: introduction to Russia</a:t>
            </a:r>
          </a:p>
          <a:p>
            <a:endParaRPr lang="en-US" sz="2000" b="1" dirty="0"/>
          </a:p>
          <a:p>
            <a:r>
              <a:rPr lang="en-US" sz="2000" b="1" dirty="0"/>
              <a:t>Make an A4 profile detailing:</a:t>
            </a:r>
          </a:p>
          <a:p>
            <a:pPr marL="342900" indent="-342900">
              <a:buFont typeface="Arial" panose="020B0604020202020204" pitchFamily="34" charset="0"/>
              <a:buChar char="•"/>
            </a:pPr>
            <a:r>
              <a:rPr lang="en-US" sz="2000" b="1" dirty="0"/>
              <a:t>Geography</a:t>
            </a:r>
          </a:p>
          <a:p>
            <a:pPr marL="342900" indent="-342900">
              <a:buFont typeface="Arial" panose="020B0604020202020204" pitchFamily="34" charset="0"/>
              <a:buChar char="•"/>
            </a:pPr>
            <a:r>
              <a:rPr lang="en-US" sz="2000" b="1" dirty="0"/>
              <a:t>Economy </a:t>
            </a:r>
          </a:p>
          <a:p>
            <a:pPr marL="342900" indent="-342900">
              <a:buFont typeface="Arial" panose="020B0604020202020204" pitchFamily="34" charset="0"/>
              <a:buChar char="•"/>
            </a:pPr>
            <a:r>
              <a:rPr lang="en-US" sz="2000" b="1" dirty="0"/>
              <a:t>Population </a:t>
            </a:r>
          </a:p>
          <a:p>
            <a:pPr marL="342900" indent="-342900">
              <a:buFont typeface="Arial" panose="020B0604020202020204" pitchFamily="34" charset="0"/>
              <a:buChar char="•"/>
            </a:pPr>
            <a:r>
              <a:rPr lang="en-US" sz="2000" b="1" dirty="0"/>
              <a:t>Government </a:t>
            </a:r>
          </a:p>
          <a:p>
            <a:pPr marL="342900" indent="-342900">
              <a:buFont typeface="Arial" panose="020B0604020202020204" pitchFamily="34" charset="0"/>
              <a:buChar char="•"/>
            </a:pPr>
            <a:r>
              <a:rPr lang="en-US" sz="2000" b="1" dirty="0"/>
              <a:t>Brief history from c1500-1991</a:t>
            </a:r>
          </a:p>
        </p:txBody>
      </p:sp>
      <p:sp>
        <p:nvSpPr>
          <p:cNvPr id="6" name="Rounded Rectangle 5">
            <a:extLst>
              <a:ext uri="{FF2B5EF4-FFF2-40B4-BE49-F238E27FC236}">
                <a16:creationId xmlns:a16="http://schemas.microsoft.com/office/drawing/2014/main" id="{4B13123F-7EA4-B344-823E-1A4B5D18DA6B}"/>
              </a:ext>
            </a:extLst>
          </p:cNvPr>
          <p:cNvSpPr/>
          <p:nvPr/>
        </p:nvSpPr>
        <p:spPr>
          <a:xfrm>
            <a:off x="194161" y="1619714"/>
            <a:ext cx="6452461" cy="1463626"/>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dirty="0">
                <a:solidFill>
                  <a:srgbClr val="00B050"/>
                </a:solidFill>
              </a:rPr>
              <a:t>The second topic you’ll study is based on Russia 1917-53.</a:t>
            </a:r>
          </a:p>
          <a:p>
            <a:endParaRPr lang="en-GB" sz="1400" dirty="0">
              <a:solidFill>
                <a:srgbClr val="00B050"/>
              </a:solidFill>
            </a:endParaRPr>
          </a:p>
          <a:p>
            <a:r>
              <a:rPr lang="en-GB" sz="1400" dirty="0">
                <a:solidFill>
                  <a:srgbClr val="00B050"/>
                </a:solidFill>
              </a:rPr>
              <a:t>We’ll properly introduce what Russia in 1917 was like… </a:t>
            </a:r>
          </a:p>
          <a:p>
            <a:endParaRPr lang="en-GB" sz="1400" dirty="0">
              <a:solidFill>
                <a:srgbClr val="00B050"/>
              </a:solidFill>
            </a:endParaRPr>
          </a:p>
          <a:p>
            <a:r>
              <a:rPr lang="en-GB" sz="1400" dirty="0">
                <a:solidFill>
                  <a:srgbClr val="00B050"/>
                </a:solidFill>
              </a:rPr>
              <a:t>…but for now you should find out some basic information about Russia so we can start to speculate how Russian history still influences the Russians today. </a:t>
            </a:r>
          </a:p>
        </p:txBody>
      </p:sp>
      <p:sp>
        <p:nvSpPr>
          <p:cNvPr id="7" name="Rectangle 6"/>
          <p:cNvSpPr/>
          <p:nvPr/>
        </p:nvSpPr>
        <p:spPr>
          <a:xfrm>
            <a:off x="0" y="0"/>
            <a:ext cx="5366083" cy="1323439"/>
          </a:xfrm>
          <a:prstGeom prst="rect">
            <a:avLst/>
          </a:prstGeom>
          <a:noFill/>
        </p:spPr>
        <p:txBody>
          <a:bodyPr wrap="square" lIns="91440" tIns="45720" rIns="91440" bIns="45720">
            <a:spAutoFit/>
          </a:bodyPr>
          <a:lstStyle/>
          <a:p>
            <a:pPr algn="ctr"/>
            <a:r>
              <a:rPr lang="en-US" sz="4000" u="sng" dirty="0">
                <a:ln w="0"/>
                <a:effectLst>
                  <a:outerShdw blurRad="38100" dist="19050" dir="2700000" algn="tl" rotWithShape="0">
                    <a:schemeClr val="dk1">
                      <a:alpha val="40000"/>
                    </a:schemeClr>
                  </a:outerShdw>
                </a:effectLst>
              </a:rPr>
              <a:t>Task 4: </a:t>
            </a:r>
          </a:p>
          <a:p>
            <a:pPr algn="ctr"/>
            <a:r>
              <a:rPr lang="en-US" sz="4000" dirty="0">
                <a:ln w="0"/>
                <a:effectLst>
                  <a:outerShdw blurRad="38100" dist="19050" dir="2700000" algn="tl" rotWithShape="0">
                    <a:schemeClr val="dk1">
                      <a:alpha val="40000"/>
                    </a:schemeClr>
                  </a:outerShdw>
                </a:effectLst>
              </a:rPr>
              <a:t>Introduction to Russia</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Diagram&#10;&#10;Description automatically generated with medium confidence">
            <a:extLst>
              <a:ext uri="{FF2B5EF4-FFF2-40B4-BE49-F238E27FC236}">
                <a16:creationId xmlns:a16="http://schemas.microsoft.com/office/drawing/2014/main" id="{89204E90-12BA-99C5-D2D7-5F3865177BA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8571" t="9804" r="9754" b="9605"/>
          <a:stretch/>
        </p:blipFill>
        <p:spPr>
          <a:xfrm>
            <a:off x="5366083" y="0"/>
            <a:ext cx="1483307" cy="1463625"/>
          </a:xfrm>
          <a:prstGeom prst="rect">
            <a:avLst/>
          </a:prstGeom>
        </p:spPr>
      </p:pic>
    </p:spTree>
    <p:extLst>
      <p:ext uri="{BB962C8B-B14F-4D97-AF65-F5344CB8AC3E}">
        <p14:creationId xmlns:p14="http://schemas.microsoft.com/office/powerpoint/2010/main" val="1309184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13D4B-1920-6740-A1BF-E11A288019E0}">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6056</TotalTime>
  <Words>975</Words>
  <Application>Microsoft Office PowerPoint</Application>
  <PresentationFormat>A4 Paper (210x297 mm)</PresentationFormat>
  <Paragraphs>96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Sabina Rahman</cp:lastModifiedBy>
  <cp:revision>102</cp:revision>
  <cp:lastPrinted>2021-05-06T22:02:19Z</cp:lastPrinted>
  <dcterms:created xsi:type="dcterms:W3CDTF">2020-07-09T09:59:13Z</dcterms:created>
  <dcterms:modified xsi:type="dcterms:W3CDTF">2024-06-24T13:57:13Z</dcterms:modified>
</cp:coreProperties>
</file>