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Lobster" panose="00000500000000000000" pitchFamily="2" charset="0"/>
      <p:regular r:id="rId23"/>
    </p:embeddedFont>
    <p:embeddedFont>
      <p:font typeface="Raleway" pitchFamily="2"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8" y="11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b8686d50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b8686d5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b8686d508_0_59:notes"/>
          <p:cNvSpPr txBox="1">
            <a:spLocks noGrp="1"/>
          </p:cNvSpPr>
          <p:nvPr>
            <p:ph type="body" idx="1"/>
          </p:nvPr>
        </p:nvSpPr>
        <p:spPr>
          <a:xfrm>
            <a:off x="685802" y="434340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db8686d508_0_59:notes"/>
          <p:cNvSpPr>
            <a:spLocks noGrp="1" noRot="1" noChangeAspect="1"/>
          </p:cNvSpPr>
          <p:nvPr>
            <p:ph type="sldImg" idx="2"/>
          </p:nvPr>
        </p:nvSpPr>
        <p:spPr>
          <a:xfrm>
            <a:off x="91005" y="685619"/>
            <a:ext cx="6675900" cy="3429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b8686d50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b8686d50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db74b221e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db74b221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b74b221eb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b74b221eb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b74b221eb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db74b221eb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b74b221eb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b74b221eb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b74b221eb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b74b221eb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b74b221e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b74b221e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b74b221eb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db74b221eb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b8686d508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b8686d50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05978"/>
            <a:ext cx="8229600" cy="857400"/>
          </a:xfrm>
          <a:prstGeom prst="rect">
            <a:avLst/>
          </a:prstGeom>
          <a:noFill/>
          <a:ln>
            <a:noFill/>
          </a:ln>
        </p:spPr>
        <p:txBody>
          <a:bodyPr spcFirstLastPara="1" wrap="square" lIns="83800" tIns="41900" rIns="83800" bIns="41900" anchor="ctr" anchorCtr="0">
            <a:normAutofit/>
          </a:bodyPr>
          <a:lstStyle>
            <a:lvl1pPr lvl="0" algn="ctr" rtl="0">
              <a:spcBef>
                <a:spcPts val="0"/>
              </a:spcBef>
              <a:spcAft>
                <a:spcPts val="0"/>
              </a:spcAft>
              <a:buClr>
                <a:schemeClr val="dk1"/>
              </a:buClr>
              <a:buSzPts val="1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13"/>
          <p:cNvSpPr txBox="1">
            <a:spLocks noGrp="1"/>
          </p:cNvSpPr>
          <p:nvPr>
            <p:ph type="body" idx="1"/>
          </p:nvPr>
        </p:nvSpPr>
        <p:spPr>
          <a:xfrm>
            <a:off x="457200" y="1200151"/>
            <a:ext cx="8229600" cy="3394500"/>
          </a:xfrm>
          <a:prstGeom prst="rect">
            <a:avLst/>
          </a:prstGeom>
          <a:noFill/>
          <a:ln>
            <a:noFill/>
          </a:ln>
        </p:spPr>
        <p:txBody>
          <a:bodyPr spcFirstLastPara="1" wrap="square" lIns="83800" tIns="41900" rIns="83800" bIns="41900" anchor="t" anchorCtr="0">
            <a:normAutofit/>
          </a:bodyPr>
          <a:lstStyle>
            <a:lvl1pPr marL="457200" lvl="0" indent="-304800" algn="l" rtl="0">
              <a:spcBef>
                <a:spcPts val="200"/>
              </a:spcBef>
              <a:spcAft>
                <a:spcPts val="0"/>
              </a:spcAft>
              <a:buClr>
                <a:schemeClr val="dk1"/>
              </a:buClr>
              <a:buSzPts val="1200"/>
              <a:buChar char="●"/>
              <a:defRPr/>
            </a:lvl1pPr>
            <a:lvl2pPr marL="914400" lvl="1" indent="-304800" algn="l" rtl="0">
              <a:spcBef>
                <a:spcPts val="1200"/>
              </a:spcBef>
              <a:spcAft>
                <a:spcPts val="0"/>
              </a:spcAft>
              <a:buClr>
                <a:schemeClr val="dk1"/>
              </a:buClr>
              <a:buSzPts val="1200"/>
              <a:buChar char="○"/>
              <a:defRPr/>
            </a:lvl2pPr>
            <a:lvl3pPr marL="1371600" lvl="2" indent="-304800" algn="l" rtl="0">
              <a:spcBef>
                <a:spcPts val="1200"/>
              </a:spcBef>
              <a:spcAft>
                <a:spcPts val="0"/>
              </a:spcAft>
              <a:buClr>
                <a:schemeClr val="dk1"/>
              </a:buClr>
              <a:buSzPts val="1200"/>
              <a:buChar char="■"/>
              <a:defRPr/>
            </a:lvl3pPr>
            <a:lvl4pPr marL="1828800" lvl="3" indent="-304800" algn="l" rtl="0">
              <a:spcBef>
                <a:spcPts val="1200"/>
              </a:spcBef>
              <a:spcAft>
                <a:spcPts val="0"/>
              </a:spcAft>
              <a:buClr>
                <a:schemeClr val="dk1"/>
              </a:buClr>
              <a:buSzPts val="1200"/>
              <a:buChar char="●"/>
              <a:defRPr/>
            </a:lvl4pPr>
            <a:lvl5pPr marL="2286000" lvl="4" indent="-304800" algn="l" rtl="0">
              <a:spcBef>
                <a:spcPts val="1200"/>
              </a:spcBef>
              <a:spcAft>
                <a:spcPts val="0"/>
              </a:spcAft>
              <a:buClr>
                <a:schemeClr val="dk1"/>
              </a:buClr>
              <a:buSzPts val="1200"/>
              <a:buChar char="○"/>
              <a:defRPr/>
            </a:lvl5pPr>
            <a:lvl6pPr marL="2743200" lvl="5" indent="-304800" algn="l" rtl="0">
              <a:spcBef>
                <a:spcPts val="1200"/>
              </a:spcBef>
              <a:spcAft>
                <a:spcPts val="0"/>
              </a:spcAft>
              <a:buClr>
                <a:schemeClr val="dk1"/>
              </a:buClr>
              <a:buSzPts val="1200"/>
              <a:buChar char="■"/>
              <a:defRPr/>
            </a:lvl6pPr>
            <a:lvl7pPr marL="3200400" lvl="6" indent="-304800" algn="l" rtl="0">
              <a:spcBef>
                <a:spcPts val="1200"/>
              </a:spcBef>
              <a:spcAft>
                <a:spcPts val="0"/>
              </a:spcAft>
              <a:buClr>
                <a:schemeClr val="dk1"/>
              </a:buClr>
              <a:buSzPts val="1200"/>
              <a:buChar char="●"/>
              <a:defRPr/>
            </a:lvl7pPr>
            <a:lvl8pPr marL="3657600" lvl="7" indent="-304800" algn="l" rtl="0">
              <a:spcBef>
                <a:spcPts val="1200"/>
              </a:spcBef>
              <a:spcAft>
                <a:spcPts val="0"/>
              </a:spcAft>
              <a:buClr>
                <a:schemeClr val="dk1"/>
              </a:buClr>
              <a:buSzPts val="1200"/>
              <a:buChar char="○"/>
              <a:defRPr/>
            </a:lvl8pPr>
            <a:lvl9pPr marL="4114800" lvl="8" indent="-304800" algn="l" rtl="0">
              <a:spcBef>
                <a:spcPts val="1200"/>
              </a:spcBef>
              <a:spcAft>
                <a:spcPts val="1200"/>
              </a:spcAft>
              <a:buClr>
                <a:schemeClr val="dk1"/>
              </a:buClr>
              <a:buSzPts val="1200"/>
              <a:buChar char="■"/>
              <a:defRPr/>
            </a:lvl9pPr>
          </a:lstStyle>
          <a:p>
            <a:endParaRPr/>
          </a:p>
        </p:txBody>
      </p:sp>
      <p:sp>
        <p:nvSpPr>
          <p:cNvPr id="57" name="Google Shape;57;p13"/>
          <p:cNvSpPr txBox="1">
            <a:spLocks noGrp="1"/>
          </p:cNvSpPr>
          <p:nvPr>
            <p:ph type="dt" idx="10"/>
          </p:nvPr>
        </p:nvSpPr>
        <p:spPr>
          <a:xfrm>
            <a:off x="457200" y="4767263"/>
            <a:ext cx="2133600" cy="273900"/>
          </a:xfrm>
          <a:prstGeom prst="rect">
            <a:avLst/>
          </a:prstGeom>
          <a:noFill/>
          <a:ln>
            <a:noFill/>
          </a:ln>
        </p:spPr>
        <p:txBody>
          <a:bodyPr spcFirstLastPara="1" wrap="square" lIns="83800" tIns="41900" rIns="83800" bIns="41900" anchor="ctr" anchorCtr="0">
            <a:noAutofit/>
          </a:bodyPr>
          <a:lstStyle>
            <a:lvl1pPr lvl="0" algn="l" rtl="0">
              <a:spcBef>
                <a:spcPts val="0"/>
              </a:spcBef>
              <a:spcAft>
                <a:spcPts val="0"/>
              </a:spcAft>
              <a:buSzPts val="900"/>
              <a:buNone/>
              <a:defRPr sz="900"/>
            </a:lvl1pPr>
            <a:lvl2pPr lvl="1" algn="l" rtl="0">
              <a:spcBef>
                <a:spcPts val="0"/>
              </a:spcBef>
              <a:spcAft>
                <a:spcPts val="0"/>
              </a:spcAft>
              <a:buSzPts val="900"/>
              <a:buNone/>
              <a:defRPr sz="900"/>
            </a:lvl2pPr>
            <a:lvl3pPr lvl="2" algn="l" rtl="0">
              <a:spcBef>
                <a:spcPts val="0"/>
              </a:spcBef>
              <a:spcAft>
                <a:spcPts val="0"/>
              </a:spcAft>
              <a:buSzPts val="900"/>
              <a:buNone/>
              <a:defRPr sz="900"/>
            </a:lvl3pPr>
            <a:lvl4pPr lvl="3" algn="l" rtl="0">
              <a:spcBef>
                <a:spcPts val="0"/>
              </a:spcBef>
              <a:spcAft>
                <a:spcPts val="0"/>
              </a:spcAft>
              <a:buSzPts val="900"/>
              <a:buNone/>
              <a:defRPr sz="900"/>
            </a:lvl4pPr>
            <a:lvl5pPr lvl="4" algn="l" rtl="0">
              <a:spcBef>
                <a:spcPts val="0"/>
              </a:spcBef>
              <a:spcAft>
                <a:spcPts val="0"/>
              </a:spcAft>
              <a:buSzPts val="900"/>
              <a:buNone/>
              <a:defRPr sz="900"/>
            </a:lvl5pPr>
            <a:lvl6pPr lvl="5" algn="l" rtl="0">
              <a:spcBef>
                <a:spcPts val="0"/>
              </a:spcBef>
              <a:spcAft>
                <a:spcPts val="0"/>
              </a:spcAft>
              <a:buSzPts val="900"/>
              <a:buNone/>
              <a:defRPr sz="900"/>
            </a:lvl6pPr>
            <a:lvl7pPr lvl="6" algn="l" rtl="0">
              <a:spcBef>
                <a:spcPts val="0"/>
              </a:spcBef>
              <a:spcAft>
                <a:spcPts val="0"/>
              </a:spcAft>
              <a:buSzPts val="900"/>
              <a:buNone/>
              <a:defRPr sz="900"/>
            </a:lvl7pPr>
            <a:lvl8pPr lvl="7" algn="l" rtl="0">
              <a:spcBef>
                <a:spcPts val="0"/>
              </a:spcBef>
              <a:spcAft>
                <a:spcPts val="0"/>
              </a:spcAft>
              <a:buSzPts val="900"/>
              <a:buNone/>
              <a:defRPr sz="900"/>
            </a:lvl8pPr>
            <a:lvl9pPr lvl="8" algn="l" rtl="0">
              <a:spcBef>
                <a:spcPts val="0"/>
              </a:spcBef>
              <a:spcAft>
                <a:spcPts val="0"/>
              </a:spcAft>
              <a:buSzPts val="900"/>
              <a:buNone/>
              <a:defRPr sz="900"/>
            </a:lvl9pPr>
          </a:lstStyle>
          <a:p>
            <a:endParaRPr/>
          </a:p>
        </p:txBody>
      </p:sp>
      <p:sp>
        <p:nvSpPr>
          <p:cNvPr id="58" name="Google Shape;58;p13"/>
          <p:cNvSpPr txBox="1">
            <a:spLocks noGrp="1"/>
          </p:cNvSpPr>
          <p:nvPr>
            <p:ph type="ftr" idx="11"/>
          </p:nvPr>
        </p:nvSpPr>
        <p:spPr>
          <a:xfrm>
            <a:off x="3124200" y="4767263"/>
            <a:ext cx="2895600" cy="273900"/>
          </a:xfrm>
          <a:prstGeom prst="rect">
            <a:avLst/>
          </a:prstGeom>
          <a:noFill/>
          <a:ln>
            <a:noFill/>
          </a:ln>
        </p:spPr>
        <p:txBody>
          <a:bodyPr spcFirstLastPara="1" wrap="square" lIns="83800" tIns="41900" rIns="83800" bIns="41900" anchor="ctr" anchorCtr="0">
            <a:noAutofit/>
          </a:bodyPr>
          <a:lstStyle>
            <a:lvl1pPr lvl="0" algn="ctr" rtl="0">
              <a:spcBef>
                <a:spcPts val="0"/>
              </a:spcBef>
              <a:spcAft>
                <a:spcPts val="0"/>
              </a:spcAft>
              <a:buSzPts val="900"/>
              <a:buNone/>
              <a:defRPr sz="900"/>
            </a:lvl1pPr>
            <a:lvl2pPr lvl="1" algn="l" rtl="0">
              <a:spcBef>
                <a:spcPts val="0"/>
              </a:spcBef>
              <a:spcAft>
                <a:spcPts val="0"/>
              </a:spcAft>
              <a:buSzPts val="900"/>
              <a:buNone/>
              <a:defRPr sz="900"/>
            </a:lvl2pPr>
            <a:lvl3pPr lvl="2" algn="l" rtl="0">
              <a:spcBef>
                <a:spcPts val="0"/>
              </a:spcBef>
              <a:spcAft>
                <a:spcPts val="0"/>
              </a:spcAft>
              <a:buSzPts val="900"/>
              <a:buNone/>
              <a:defRPr sz="900"/>
            </a:lvl3pPr>
            <a:lvl4pPr lvl="3" algn="l" rtl="0">
              <a:spcBef>
                <a:spcPts val="0"/>
              </a:spcBef>
              <a:spcAft>
                <a:spcPts val="0"/>
              </a:spcAft>
              <a:buSzPts val="900"/>
              <a:buNone/>
              <a:defRPr sz="900"/>
            </a:lvl4pPr>
            <a:lvl5pPr lvl="4" algn="l" rtl="0">
              <a:spcBef>
                <a:spcPts val="0"/>
              </a:spcBef>
              <a:spcAft>
                <a:spcPts val="0"/>
              </a:spcAft>
              <a:buSzPts val="900"/>
              <a:buNone/>
              <a:defRPr sz="900"/>
            </a:lvl5pPr>
            <a:lvl6pPr lvl="5" algn="l" rtl="0">
              <a:spcBef>
                <a:spcPts val="0"/>
              </a:spcBef>
              <a:spcAft>
                <a:spcPts val="0"/>
              </a:spcAft>
              <a:buSzPts val="900"/>
              <a:buNone/>
              <a:defRPr sz="900"/>
            </a:lvl6pPr>
            <a:lvl7pPr lvl="6" algn="l" rtl="0">
              <a:spcBef>
                <a:spcPts val="0"/>
              </a:spcBef>
              <a:spcAft>
                <a:spcPts val="0"/>
              </a:spcAft>
              <a:buSzPts val="900"/>
              <a:buNone/>
              <a:defRPr sz="900"/>
            </a:lvl7pPr>
            <a:lvl8pPr lvl="7" algn="l" rtl="0">
              <a:spcBef>
                <a:spcPts val="0"/>
              </a:spcBef>
              <a:spcAft>
                <a:spcPts val="0"/>
              </a:spcAft>
              <a:buSzPts val="900"/>
              <a:buNone/>
              <a:defRPr sz="900"/>
            </a:lvl8pPr>
            <a:lvl9pPr lvl="8" algn="l" rtl="0">
              <a:spcBef>
                <a:spcPts val="0"/>
              </a:spcBef>
              <a:spcAft>
                <a:spcPts val="0"/>
              </a:spcAft>
              <a:buSzPts val="900"/>
              <a:buNone/>
              <a:defRPr sz="900"/>
            </a:lvl9pPr>
          </a:lstStyle>
          <a:p>
            <a:endParaRPr/>
          </a:p>
        </p:txBody>
      </p:sp>
      <p:sp>
        <p:nvSpPr>
          <p:cNvPr id="59" name="Google Shape;59;p13"/>
          <p:cNvSpPr txBox="1">
            <a:spLocks noGrp="1"/>
          </p:cNvSpPr>
          <p:nvPr>
            <p:ph type="sldNum" idx="12"/>
          </p:nvPr>
        </p:nvSpPr>
        <p:spPr>
          <a:xfrm>
            <a:off x="6553200" y="4767263"/>
            <a:ext cx="2133600" cy="273900"/>
          </a:xfrm>
          <a:prstGeom prst="rect">
            <a:avLst/>
          </a:prstGeom>
          <a:noFill/>
          <a:ln>
            <a:noFill/>
          </a:ln>
        </p:spPr>
        <p:txBody>
          <a:bodyPr spcFirstLastPara="1" wrap="square" lIns="83800" tIns="41900" rIns="83800" bIns="419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qa.org.uk/subjects/design-and-technology/as-and-a-level/design-and-technology-product-design-7552"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m-DJg63XAhWoA8AKHY5ZAB4QjRwIBw&amp;url=https://thenounproject.com/term/pencil-and-ruler/121347/&amp;psig=AOvVaw3bIxvQ3z_jYlVavwfFdfV-&amp;ust=1510163498349179"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cad.onshape.com/signin?geocountry=United%20Kingdom&amp;geostate=ENG&amp;geocity=Hemel%20Hempstea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hyperlink" Target="http://www.youtube.com/watch?v=d4QzBdcQoe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4.xml"/><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xml"/><Relationship Id="rId11" Type="http://schemas.openxmlformats.org/officeDocument/2006/relationships/image" Target="../media/image2.png"/><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MGt9d5WeBR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ww.designcouncil.org.uk/news-opinion/what-do-we-mean-desig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www.bbc.co.uk/programmes/b03z3l2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nrJzXM7a6o"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5730240" y="2571750"/>
            <a:ext cx="3043785" cy="1964375"/>
          </a:xfrm>
          <a:prstGeom prst="wedgeEllipseCallout">
            <a:avLst>
              <a:gd name="adj1" fmla="val -20833"/>
              <a:gd name="adj2" fmla="val 6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a:spLocks noGrp="1"/>
          </p:cNvSpPr>
          <p:nvPr>
            <p:ph type="ctrTitle" idx="4294967295"/>
          </p:nvPr>
        </p:nvSpPr>
        <p:spPr>
          <a:xfrm>
            <a:off x="3303566" y="157950"/>
            <a:ext cx="5577086" cy="241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t>Independent Learning </a:t>
            </a:r>
            <a:endParaRPr sz="2800" dirty="0"/>
          </a:p>
          <a:p>
            <a:pPr marL="0" lvl="0" indent="0" algn="l" rtl="0">
              <a:spcBef>
                <a:spcPts val="0"/>
              </a:spcBef>
              <a:spcAft>
                <a:spcPts val="0"/>
              </a:spcAft>
              <a:buClr>
                <a:schemeClr val="dk1"/>
              </a:buClr>
              <a:buSzPct val="39285"/>
              <a:buFont typeface="Arial"/>
              <a:buNone/>
            </a:pPr>
            <a:r>
              <a:rPr lang="en" sz="2800" dirty="0"/>
              <a:t>Bridging Tasks</a:t>
            </a:r>
            <a:endParaRPr sz="2800" dirty="0"/>
          </a:p>
          <a:p>
            <a:pPr marL="0" lvl="0" indent="0" algn="l" rtl="0">
              <a:spcBef>
                <a:spcPts val="0"/>
              </a:spcBef>
              <a:spcAft>
                <a:spcPts val="0"/>
              </a:spcAft>
              <a:buNone/>
            </a:pP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A Level Product Design - AQA - 7552</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1200" u="sng" dirty="0">
                <a:solidFill>
                  <a:schemeClr val="hlink"/>
                </a:solidFill>
                <a:hlinkClick r:id="rId3"/>
              </a:rPr>
              <a:t>https://www.aqa.org.uk/subjects/design-and-technology/as-and-a-level/design-and-technology-product-design-7552</a:t>
            </a:r>
            <a:endParaRPr sz="1200" dirty="0"/>
          </a:p>
          <a:p>
            <a:pPr marL="0" lvl="0" indent="0" algn="l" rtl="0">
              <a:spcBef>
                <a:spcPts val="0"/>
              </a:spcBef>
              <a:spcAft>
                <a:spcPts val="0"/>
              </a:spcAft>
              <a:buNone/>
            </a:pPr>
            <a:endParaRPr sz="2000" dirty="0"/>
          </a:p>
        </p:txBody>
      </p:sp>
      <p:sp>
        <p:nvSpPr>
          <p:cNvPr id="68" name="Google Shape;68;p14"/>
          <p:cNvSpPr txBox="1"/>
          <p:nvPr/>
        </p:nvSpPr>
        <p:spPr>
          <a:xfrm rot="902">
            <a:off x="6240676" y="2841776"/>
            <a:ext cx="2286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Hello, Welcome to A Level Product Design.  I am Mr Hussain one of the teachers.  I look forward to meeting you all and working together.</a:t>
            </a:r>
            <a:endParaRPr dirty="0">
              <a:latin typeface="Source Sans Pro"/>
              <a:ea typeface="Source Sans Pro"/>
              <a:cs typeface="Source Sans Pro"/>
              <a:sym typeface="Source Sans Pro"/>
            </a:endParaRPr>
          </a:p>
        </p:txBody>
      </p:sp>
      <p:pic>
        <p:nvPicPr>
          <p:cNvPr id="1028" name="Picture 4">
            <a:extLst>
              <a:ext uri="{FF2B5EF4-FFF2-40B4-BE49-F238E27FC236}">
                <a16:creationId xmlns:a16="http://schemas.microsoft.com/office/drawing/2014/main" id="{A7115CA5-58B3-7EB9-2D76-F43EA0059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49" y="1911644"/>
            <a:ext cx="2780700" cy="25140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D0A6D20-0487-7649-E56B-F3AB6ADE3734}"/>
              </a:ext>
            </a:extLst>
          </p:cNvPr>
          <p:cNvPicPr>
            <a:picLocks noChangeAspect="1"/>
          </p:cNvPicPr>
          <p:nvPr/>
        </p:nvPicPr>
        <p:blipFill>
          <a:blip r:embed="rId5"/>
          <a:stretch>
            <a:fillRect/>
          </a:stretch>
        </p:blipFill>
        <p:spPr>
          <a:xfrm>
            <a:off x="311649" y="196540"/>
            <a:ext cx="2836845" cy="115677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23"/>
          <p:cNvSpPr/>
          <p:nvPr/>
        </p:nvSpPr>
        <p:spPr>
          <a:xfrm>
            <a:off x="69450" y="116250"/>
            <a:ext cx="1791000" cy="1309800"/>
          </a:xfrm>
          <a:prstGeom prst="flowChartConnector">
            <a:avLst/>
          </a:prstGeom>
          <a:gradFill>
            <a:gsLst>
              <a:gs pos="0">
                <a:srgbClr val="51AB2A"/>
              </a:gs>
              <a:gs pos="100000">
                <a:srgbClr val="203E1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txBox="1"/>
          <p:nvPr/>
        </p:nvSpPr>
        <p:spPr>
          <a:xfrm>
            <a:off x="284750" y="524850"/>
            <a:ext cx="122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Calculate</a:t>
            </a:r>
            <a:endParaRPr sz="2000">
              <a:latin typeface="Source Sans Pro"/>
              <a:ea typeface="Source Sans Pro"/>
              <a:cs typeface="Source Sans Pro"/>
              <a:sym typeface="Source Sans Pro"/>
            </a:endParaRPr>
          </a:p>
        </p:txBody>
      </p:sp>
      <p:sp>
        <p:nvSpPr>
          <p:cNvPr id="162" name="Google Shape;162;p23"/>
          <p:cNvSpPr txBox="1"/>
          <p:nvPr/>
        </p:nvSpPr>
        <p:spPr>
          <a:xfrm>
            <a:off x="6149825" y="434825"/>
            <a:ext cx="2571900" cy="10467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Complete the worksheet below</a:t>
            </a:r>
            <a:endParaRPr>
              <a:latin typeface="Source Sans Pro"/>
              <a:ea typeface="Source Sans Pro"/>
              <a:cs typeface="Source Sans Pro"/>
              <a:sym typeface="Source Sans Pro"/>
            </a:endParaRPr>
          </a:p>
          <a:p>
            <a:pPr marL="457200" lvl="0" indent="0" algn="l" rtl="0">
              <a:spcBef>
                <a:spcPts val="0"/>
              </a:spcBef>
              <a:spcAft>
                <a:spcPts val="0"/>
              </a:spcAft>
              <a:buNone/>
            </a:pPr>
            <a:r>
              <a:rPr lang="en" u="sng">
                <a:solidFill>
                  <a:schemeClr val="hlink"/>
                </a:solidFill>
                <a:latin typeface="Source Sans Pro"/>
                <a:ea typeface="Source Sans Pro"/>
                <a:cs typeface="Source Sans Pro"/>
                <a:sym typeface="Source Sans Pro"/>
                <a:hlinkClick r:id="" action="ppaction://hlinkshowjump?jump=nextslide"/>
              </a:rPr>
              <a:t>Press here for worksheet</a:t>
            </a:r>
            <a:endParaRPr>
              <a:latin typeface="Source Sans Pro"/>
              <a:ea typeface="Source Sans Pro"/>
              <a:cs typeface="Source Sans Pro"/>
              <a:sym typeface="Source Sans Pro"/>
            </a:endParaRPr>
          </a:p>
          <a:p>
            <a:pPr marL="457200" lvl="0" indent="0" algn="l" rtl="0">
              <a:spcBef>
                <a:spcPts val="0"/>
              </a:spcBef>
              <a:spcAft>
                <a:spcPts val="0"/>
              </a:spcAft>
              <a:buNone/>
            </a:pPr>
            <a:endParaRPr>
              <a:latin typeface="Source Sans Pro"/>
              <a:ea typeface="Source Sans Pro"/>
              <a:cs typeface="Source Sans Pro"/>
              <a:sym typeface="Source Sans Pro"/>
            </a:endParaRPr>
          </a:p>
        </p:txBody>
      </p:sp>
      <p:pic>
        <p:nvPicPr>
          <p:cNvPr id="2" name="Picture 1">
            <a:extLst>
              <a:ext uri="{FF2B5EF4-FFF2-40B4-BE49-F238E27FC236}">
                <a16:creationId xmlns:a16="http://schemas.microsoft.com/office/drawing/2014/main" id="{361019B1-6FC1-BC33-805B-6435DC4B45F7}"/>
              </a:ext>
            </a:extLst>
          </p:cNvPr>
          <p:cNvPicPr>
            <a:picLocks noChangeAspect="1"/>
          </p:cNvPicPr>
          <p:nvPr/>
        </p:nvPicPr>
        <p:blipFill>
          <a:blip r:embed="rId3"/>
          <a:stretch>
            <a:fillRect/>
          </a:stretch>
        </p:blipFill>
        <p:spPr>
          <a:xfrm>
            <a:off x="195262" y="4075786"/>
            <a:ext cx="2089494" cy="8520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p:nvPr/>
        </p:nvSpPr>
        <p:spPr>
          <a:xfrm>
            <a:off x="6660696" y="61232"/>
            <a:ext cx="2304300" cy="324000"/>
          </a:xfrm>
          <a:prstGeom prst="roundRect">
            <a:avLst>
              <a:gd name="adj" fmla="val 16667"/>
            </a:avLst>
          </a:prstGeom>
          <a:solidFill>
            <a:schemeClr val="lt1"/>
          </a:solidFill>
          <a:ln w="28575" cap="flat" cmpd="sng">
            <a:solidFill>
              <a:srgbClr val="595959"/>
            </a:solidFill>
            <a:prstDash val="solid"/>
            <a:round/>
            <a:headEnd type="none" w="sm" len="sm"/>
            <a:tailEnd type="none" w="sm" len="sm"/>
          </a:ln>
        </p:spPr>
        <p:txBody>
          <a:bodyPr spcFirstLastPara="1" wrap="square" lIns="83800" tIns="41900" rIns="83800" bIns="41900" anchor="ctr" anchorCtr="0">
            <a:noAutofit/>
          </a:bodyPr>
          <a:lstStyle/>
          <a:p>
            <a:pPr marL="0" marR="0" lvl="0" indent="0" algn="ctr" rtl="0">
              <a:spcBef>
                <a:spcPts val="0"/>
              </a:spcBef>
              <a:spcAft>
                <a:spcPts val="0"/>
              </a:spcAft>
              <a:buNone/>
            </a:pPr>
            <a:r>
              <a:rPr lang="en" sz="1100" b="1" i="0" u="none" strike="noStrike" cap="none">
                <a:solidFill>
                  <a:srgbClr val="C00000"/>
                </a:solidFill>
                <a:latin typeface="Century Gothic"/>
                <a:ea typeface="Century Gothic"/>
                <a:cs typeface="Century Gothic"/>
                <a:sym typeface="Century Gothic"/>
              </a:rPr>
              <a:t>TANAGRAM - INSTRUCTIONS</a:t>
            </a:r>
            <a:endParaRPr sz="900"/>
          </a:p>
        </p:txBody>
      </p:sp>
      <p:pic>
        <p:nvPicPr>
          <p:cNvPr id="168" name="Google Shape;168;p24" descr="Image result for pencil and ruler">
            <a:hlinkClick r:id="rId3"/>
          </p:cNvPr>
          <p:cNvPicPr preferRelativeResize="0"/>
          <p:nvPr/>
        </p:nvPicPr>
        <p:blipFill rotWithShape="1">
          <a:blip r:embed="rId4">
            <a:alphaModFix/>
          </a:blip>
          <a:srcRect/>
          <a:stretch/>
        </p:blipFill>
        <p:spPr>
          <a:xfrm>
            <a:off x="3491366" y="145427"/>
            <a:ext cx="810475" cy="810475"/>
          </a:xfrm>
          <a:prstGeom prst="rect">
            <a:avLst/>
          </a:prstGeom>
          <a:noFill/>
          <a:ln>
            <a:noFill/>
          </a:ln>
        </p:spPr>
      </p:pic>
      <p:pic>
        <p:nvPicPr>
          <p:cNvPr id="169" name="Google Shape;169;p24"/>
          <p:cNvPicPr preferRelativeResize="0"/>
          <p:nvPr/>
        </p:nvPicPr>
        <p:blipFill rotWithShape="1">
          <a:blip r:embed="rId5">
            <a:alphaModFix/>
          </a:blip>
          <a:srcRect/>
          <a:stretch/>
        </p:blipFill>
        <p:spPr>
          <a:xfrm>
            <a:off x="4593545" y="127567"/>
            <a:ext cx="944846" cy="944846"/>
          </a:xfrm>
          <a:prstGeom prst="rect">
            <a:avLst/>
          </a:prstGeom>
          <a:noFill/>
          <a:ln>
            <a:noFill/>
          </a:ln>
        </p:spPr>
      </p:pic>
      <p:sp>
        <p:nvSpPr>
          <p:cNvPr id="170" name="Google Shape;170;p24"/>
          <p:cNvSpPr txBox="1"/>
          <p:nvPr/>
        </p:nvSpPr>
        <p:spPr>
          <a:xfrm>
            <a:off x="3563938" y="1063058"/>
            <a:ext cx="5400900" cy="762000"/>
          </a:xfrm>
          <a:prstGeom prst="rect">
            <a:avLst/>
          </a:prstGeom>
          <a:noFill/>
          <a:ln w="9525" cap="flat" cmpd="sng">
            <a:solidFill>
              <a:srgbClr val="C00000"/>
            </a:solidFill>
            <a:prstDash val="solid"/>
            <a:miter lim="800000"/>
            <a:headEnd type="none" w="sm" len="sm"/>
            <a:tailEnd type="none" w="sm" len="sm"/>
          </a:ln>
        </p:spPr>
        <p:txBody>
          <a:bodyPr spcFirstLastPara="1" wrap="square" lIns="83800" tIns="41900" rIns="83800" bIns="41900" anchor="t" anchorCtr="0">
            <a:spAutoFit/>
          </a:bodyPr>
          <a:lstStyle/>
          <a:p>
            <a:pPr marL="266700" marR="0" lvl="0" indent="-2603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Using a pencil and a ruler draw a series of lines on your piece of paper. </a:t>
            </a:r>
            <a:endParaRPr sz="900"/>
          </a:p>
          <a:p>
            <a:pPr marL="266700" marR="0" lvl="0" indent="-2603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Cut these out to create a range of different shapes.</a:t>
            </a:r>
            <a:endParaRPr sz="900"/>
          </a:p>
          <a:p>
            <a:pPr marL="266700" marR="0" lvl="0" indent="-2603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Mix these shapes up and play with different positions to create a product. </a:t>
            </a:r>
            <a:endParaRPr sz="900"/>
          </a:p>
        </p:txBody>
      </p:sp>
      <p:grpSp>
        <p:nvGrpSpPr>
          <p:cNvPr id="171" name="Google Shape;171;p24"/>
          <p:cNvGrpSpPr/>
          <p:nvPr/>
        </p:nvGrpSpPr>
        <p:grpSpPr>
          <a:xfrm>
            <a:off x="179137" y="141176"/>
            <a:ext cx="3168166" cy="3105080"/>
            <a:chOff x="467544" y="297656"/>
            <a:chExt cx="3168483" cy="4139555"/>
          </a:xfrm>
        </p:grpSpPr>
        <p:sp>
          <p:nvSpPr>
            <p:cNvPr id="172" name="Google Shape;172;p24"/>
            <p:cNvSpPr/>
            <p:nvPr/>
          </p:nvSpPr>
          <p:spPr>
            <a:xfrm>
              <a:off x="467544" y="297656"/>
              <a:ext cx="3168300" cy="41394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59850" tIns="29925" rIns="59850" bIns="29925"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cxnSp>
          <p:nvCxnSpPr>
            <p:cNvPr id="173" name="Google Shape;173;p24"/>
            <p:cNvCxnSpPr/>
            <p:nvPr/>
          </p:nvCxnSpPr>
          <p:spPr>
            <a:xfrm flipH="1">
              <a:off x="467596" y="297656"/>
              <a:ext cx="3168300" cy="1547700"/>
            </a:xfrm>
            <a:prstGeom prst="straightConnector1">
              <a:avLst/>
            </a:prstGeom>
            <a:noFill/>
            <a:ln w="9525" cap="flat" cmpd="sng">
              <a:solidFill>
                <a:schemeClr val="dk1"/>
              </a:solidFill>
              <a:prstDash val="solid"/>
              <a:round/>
              <a:headEnd type="none" w="sm" len="sm"/>
              <a:tailEnd type="none" w="sm" len="sm"/>
            </a:ln>
          </p:spPr>
        </p:cxnSp>
        <p:cxnSp>
          <p:nvCxnSpPr>
            <p:cNvPr id="174" name="Google Shape;174;p24"/>
            <p:cNvCxnSpPr/>
            <p:nvPr/>
          </p:nvCxnSpPr>
          <p:spPr>
            <a:xfrm>
              <a:off x="2412327" y="908767"/>
              <a:ext cx="1223700" cy="936600"/>
            </a:xfrm>
            <a:prstGeom prst="straightConnector1">
              <a:avLst/>
            </a:prstGeom>
            <a:noFill/>
            <a:ln w="9525" cap="flat" cmpd="sng">
              <a:solidFill>
                <a:schemeClr val="dk1"/>
              </a:solidFill>
              <a:prstDash val="solid"/>
              <a:round/>
              <a:headEnd type="none" w="sm" len="sm"/>
              <a:tailEnd type="none" w="sm" len="sm"/>
            </a:ln>
          </p:spPr>
        </p:cxnSp>
        <p:cxnSp>
          <p:nvCxnSpPr>
            <p:cNvPr id="175" name="Google Shape;175;p24"/>
            <p:cNvCxnSpPr/>
            <p:nvPr/>
          </p:nvCxnSpPr>
          <p:spPr>
            <a:xfrm rot="10800000" flipH="1">
              <a:off x="755576" y="1376984"/>
              <a:ext cx="2268000" cy="324300"/>
            </a:xfrm>
            <a:prstGeom prst="straightConnector1">
              <a:avLst/>
            </a:prstGeom>
            <a:noFill/>
            <a:ln w="9525" cap="flat" cmpd="sng">
              <a:solidFill>
                <a:schemeClr val="dk1"/>
              </a:solidFill>
              <a:prstDash val="solid"/>
              <a:round/>
              <a:headEnd type="none" w="sm" len="sm"/>
              <a:tailEnd type="none" w="sm" len="sm"/>
            </a:ln>
          </p:spPr>
        </p:cxnSp>
        <p:cxnSp>
          <p:nvCxnSpPr>
            <p:cNvPr id="176" name="Google Shape;176;p24"/>
            <p:cNvCxnSpPr/>
            <p:nvPr/>
          </p:nvCxnSpPr>
          <p:spPr>
            <a:xfrm>
              <a:off x="3023545" y="1377021"/>
              <a:ext cx="0" cy="3060000"/>
            </a:xfrm>
            <a:prstGeom prst="straightConnector1">
              <a:avLst/>
            </a:prstGeom>
            <a:noFill/>
            <a:ln w="9525" cap="flat" cmpd="sng">
              <a:solidFill>
                <a:schemeClr val="dk1"/>
              </a:solidFill>
              <a:prstDash val="solid"/>
              <a:round/>
              <a:headEnd type="none" w="sm" len="sm"/>
              <a:tailEnd type="none" w="sm" len="sm"/>
            </a:ln>
          </p:spPr>
        </p:cxnSp>
        <p:cxnSp>
          <p:nvCxnSpPr>
            <p:cNvPr id="177" name="Google Shape;177;p24"/>
            <p:cNvCxnSpPr/>
            <p:nvPr/>
          </p:nvCxnSpPr>
          <p:spPr>
            <a:xfrm>
              <a:off x="755576" y="1701284"/>
              <a:ext cx="2268000" cy="2028300"/>
            </a:xfrm>
            <a:prstGeom prst="straightConnector1">
              <a:avLst/>
            </a:prstGeom>
            <a:noFill/>
            <a:ln w="9525" cap="flat" cmpd="sng">
              <a:solidFill>
                <a:schemeClr val="dk1"/>
              </a:solidFill>
              <a:prstDash val="solid"/>
              <a:round/>
              <a:headEnd type="none" w="sm" len="sm"/>
              <a:tailEnd type="none" w="sm" len="sm"/>
            </a:ln>
          </p:spPr>
        </p:cxnSp>
        <p:cxnSp>
          <p:nvCxnSpPr>
            <p:cNvPr id="178" name="Google Shape;178;p24"/>
            <p:cNvCxnSpPr/>
            <p:nvPr/>
          </p:nvCxnSpPr>
          <p:spPr>
            <a:xfrm rot="10800000">
              <a:off x="1889544" y="2714812"/>
              <a:ext cx="1134000" cy="1722300"/>
            </a:xfrm>
            <a:prstGeom prst="straightConnector1">
              <a:avLst/>
            </a:prstGeom>
            <a:noFill/>
            <a:ln w="9525" cap="flat" cmpd="sng">
              <a:solidFill>
                <a:schemeClr val="dk1"/>
              </a:solidFill>
              <a:prstDash val="solid"/>
              <a:round/>
              <a:headEnd type="none" w="sm" len="sm"/>
              <a:tailEnd type="none" w="sm" len="sm"/>
            </a:ln>
          </p:spPr>
        </p:cxnSp>
        <p:cxnSp>
          <p:nvCxnSpPr>
            <p:cNvPr id="179" name="Google Shape;179;p24"/>
            <p:cNvCxnSpPr/>
            <p:nvPr/>
          </p:nvCxnSpPr>
          <p:spPr>
            <a:xfrm flipH="1">
              <a:off x="467672" y="2492667"/>
              <a:ext cx="1152000" cy="413700"/>
            </a:xfrm>
            <a:prstGeom prst="straightConnector1">
              <a:avLst/>
            </a:prstGeom>
            <a:noFill/>
            <a:ln w="9525" cap="flat" cmpd="sng">
              <a:solidFill>
                <a:schemeClr val="dk1"/>
              </a:solidFill>
              <a:prstDash val="solid"/>
              <a:round/>
              <a:headEnd type="none" w="sm" len="sm"/>
              <a:tailEnd type="none" w="sm" len="sm"/>
            </a:ln>
          </p:spPr>
        </p:cxnSp>
        <p:cxnSp>
          <p:nvCxnSpPr>
            <p:cNvPr id="180" name="Google Shape;180;p24"/>
            <p:cNvCxnSpPr/>
            <p:nvPr/>
          </p:nvCxnSpPr>
          <p:spPr>
            <a:xfrm flipH="1">
              <a:off x="467640" y="2601511"/>
              <a:ext cx="864000" cy="1835700"/>
            </a:xfrm>
            <a:prstGeom prst="straightConnector1">
              <a:avLst/>
            </a:prstGeom>
            <a:noFill/>
            <a:ln w="9525" cap="flat" cmpd="sng">
              <a:solidFill>
                <a:schemeClr val="dk1"/>
              </a:solidFill>
              <a:prstDash val="solid"/>
              <a:round/>
              <a:headEnd type="none" w="sm" len="sm"/>
              <a:tailEnd type="none" w="sm" len="sm"/>
            </a:ln>
          </p:spPr>
        </p:cxnSp>
        <p:cxnSp>
          <p:nvCxnSpPr>
            <p:cNvPr id="181" name="Google Shape;181;p24"/>
            <p:cNvCxnSpPr/>
            <p:nvPr/>
          </p:nvCxnSpPr>
          <p:spPr>
            <a:xfrm rot="10800000" flipH="1">
              <a:off x="467544" y="3520012"/>
              <a:ext cx="1944900" cy="917100"/>
            </a:xfrm>
            <a:prstGeom prst="straightConnector1">
              <a:avLst/>
            </a:prstGeom>
            <a:noFill/>
            <a:ln w="9525" cap="flat" cmpd="sng">
              <a:solidFill>
                <a:schemeClr val="dk1"/>
              </a:solidFill>
              <a:prstDash val="solid"/>
              <a:round/>
              <a:headEnd type="none" w="sm" len="sm"/>
              <a:tailEnd type="none" w="sm" len="sm"/>
            </a:ln>
          </p:spPr>
        </p:cxnSp>
      </p:grpSp>
      <p:sp>
        <p:nvSpPr>
          <p:cNvPr id="182" name="Google Shape;182;p24"/>
          <p:cNvSpPr txBox="1"/>
          <p:nvPr/>
        </p:nvSpPr>
        <p:spPr>
          <a:xfrm>
            <a:off x="179161" y="3392431"/>
            <a:ext cx="3168300" cy="1608600"/>
          </a:xfrm>
          <a:prstGeom prst="rect">
            <a:avLst/>
          </a:prstGeom>
          <a:noFill/>
          <a:ln w="9525" cap="flat" cmpd="sng">
            <a:solidFill>
              <a:srgbClr val="00B050"/>
            </a:solidFill>
            <a:prstDash val="solid"/>
            <a:round/>
            <a:headEnd type="none" w="sm" len="sm"/>
            <a:tailEnd type="none" w="sm" len="sm"/>
          </a:ln>
        </p:spPr>
        <p:txBody>
          <a:bodyPr spcFirstLastPara="1" wrap="square" lIns="83800" tIns="41900" rIns="83800" bIns="41900" anchor="t" anchorCtr="0">
            <a:spAutoFit/>
          </a:bodyPr>
          <a:lstStyle/>
          <a:p>
            <a:pPr marL="0" marR="0" lvl="0" indent="0" algn="ctr" rtl="0">
              <a:spcBef>
                <a:spcPts val="0"/>
              </a:spcBef>
              <a:spcAft>
                <a:spcPts val="0"/>
              </a:spcAft>
              <a:buNone/>
            </a:pPr>
            <a:r>
              <a:rPr lang="en" sz="1100" b="1" i="0" u="none" strike="noStrike" cap="none">
                <a:solidFill>
                  <a:schemeClr val="dk1"/>
                </a:solidFill>
                <a:latin typeface="Century Gothic"/>
                <a:ea typeface="Century Gothic"/>
                <a:cs typeface="Century Gothic"/>
                <a:sym typeface="Century Gothic"/>
              </a:rPr>
              <a:t>STRETCH &amp; CHALLENGE.</a:t>
            </a:r>
            <a:endParaRPr sz="900"/>
          </a:p>
          <a:p>
            <a:pPr marL="0" marR="0" lvl="0" indent="0" algn="l" rtl="0">
              <a:spcBef>
                <a:spcPts val="0"/>
              </a:spcBef>
              <a:spcAft>
                <a:spcPts val="0"/>
              </a:spcAft>
              <a:buNone/>
            </a:pPr>
            <a:endParaRPr sz="1100" b="0" i="0" u="none" strike="noStrike" cap="none">
              <a:solidFill>
                <a:schemeClr val="dk1"/>
              </a:solidFill>
              <a:latin typeface="Century Gothic"/>
              <a:ea typeface="Century Gothic"/>
              <a:cs typeface="Century Gothic"/>
              <a:sym typeface="Century Gothic"/>
            </a:endParaRPr>
          </a:p>
          <a:p>
            <a:pPr marL="152400" marR="0" lvl="0" indent="-1460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Can you name the geometric shapes within your tanagram? </a:t>
            </a:r>
            <a:endParaRPr sz="900"/>
          </a:p>
          <a:p>
            <a:pPr marL="152400" marR="0" lvl="0" indent="-1460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Can you measure ALL dimensions in (mm) and (cm)? </a:t>
            </a:r>
            <a:endParaRPr sz="900"/>
          </a:p>
          <a:p>
            <a:pPr marL="152400" marR="0" lvl="0" indent="-1460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Can you work out the area of the shape? </a:t>
            </a:r>
            <a:endParaRPr sz="900"/>
          </a:p>
          <a:p>
            <a:pPr marL="152400" marR="0" lvl="0" indent="-146050" algn="l" rtl="0">
              <a:spcBef>
                <a:spcPts val="0"/>
              </a:spcBef>
              <a:spcAft>
                <a:spcPts val="0"/>
              </a:spcAft>
              <a:buClr>
                <a:schemeClr val="dk1"/>
              </a:buClr>
              <a:buSzPts val="1100"/>
              <a:buFont typeface="Noto Sans Symbols"/>
              <a:buChar char="▪"/>
            </a:pPr>
            <a:r>
              <a:rPr lang="en" sz="1100" b="0" i="0" u="none" strike="noStrike" cap="none">
                <a:solidFill>
                  <a:schemeClr val="dk1"/>
                </a:solidFill>
                <a:latin typeface="Century Gothic"/>
                <a:ea typeface="Century Gothic"/>
                <a:cs typeface="Century Gothic"/>
                <a:sym typeface="Century Gothic"/>
              </a:rPr>
              <a:t>Can you measure the angles of the shapes using a protractor? </a:t>
            </a:r>
            <a:endParaRPr sz="900"/>
          </a:p>
        </p:txBody>
      </p:sp>
      <p:cxnSp>
        <p:nvCxnSpPr>
          <p:cNvPr id="183" name="Google Shape;183;p24"/>
          <p:cNvCxnSpPr/>
          <p:nvPr/>
        </p:nvCxnSpPr>
        <p:spPr>
          <a:xfrm>
            <a:off x="899206" y="127567"/>
            <a:ext cx="0" cy="895500"/>
          </a:xfrm>
          <a:prstGeom prst="straightConnector1">
            <a:avLst/>
          </a:prstGeom>
          <a:noFill/>
          <a:ln w="9525" cap="flat" cmpd="sng">
            <a:solidFill>
              <a:schemeClr val="dk1"/>
            </a:solidFill>
            <a:prstDash val="solid"/>
            <a:round/>
            <a:headEnd type="none" w="sm" len="sm"/>
            <a:tailEnd type="none" w="sm" len="sm"/>
          </a:ln>
        </p:spPr>
      </p:cxnSp>
      <p:cxnSp>
        <p:nvCxnSpPr>
          <p:cNvPr id="184" name="Google Shape;184;p24"/>
          <p:cNvCxnSpPr/>
          <p:nvPr/>
        </p:nvCxnSpPr>
        <p:spPr>
          <a:xfrm rot="10800000">
            <a:off x="179206" y="551089"/>
            <a:ext cx="720000" cy="0"/>
          </a:xfrm>
          <a:prstGeom prst="straightConnector1">
            <a:avLst/>
          </a:prstGeom>
          <a:noFill/>
          <a:ln w="9525" cap="flat" cmpd="sng">
            <a:solidFill>
              <a:schemeClr val="dk1"/>
            </a:solidFill>
            <a:prstDash val="solid"/>
            <a:round/>
            <a:headEnd type="none" w="sm" len="sm"/>
            <a:tailEnd type="none" w="sm" len="sm"/>
          </a:ln>
        </p:spPr>
      </p:cxnSp>
      <p:sp>
        <p:nvSpPr>
          <p:cNvPr id="185" name="Google Shape;185;p24"/>
          <p:cNvSpPr/>
          <p:nvPr/>
        </p:nvSpPr>
        <p:spPr>
          <a:xfrm>
            <a:off x="3563938" y="1943270"/>
            <a:ext cx="5400900" cy="30591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83800" tIns="41900" rIns="83800" bIns="419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86" name="Google Shape;186;p24"/>
          <p:cNvSpPr txBox="1"/>
          <p:nvPr/>
        </p:nvSpPr>
        <p:spPr>
          <a:xfrm>
            <a:off x="4716009" y="1977288"/>
            <a:ext cx="4176300" cy="164400"/>
          </a:xfrm>
          <a:prstGeom prst="rect">
            <a:avLst/>
          </a:prstGeom>
          <a:noFill/>
          <a:ln>
            <a:noFill/>
          </a:ln>
        </p:spPr>
        <p:txBody>
          <a:bodyPr spcFirstLastPara="1" wrap="square" lIns="0" tIns="10475" rIns="0" bIns="0" anchor="t" anchorCtr="0">
            <a:spAutoFit/>
          </a:bodyPr>
          <a:lstStyle/>
          <a:p>
            <a:pPr marL="12700" marR="0" lvl="0" indent="0" algn="r" rtl="0">
              <a:spcBef>
                <a:spcPts val="0"/>
              </a:spcBef>
              <a:spcAft>
                <a:spcPts val="0"/>
              </a:spcAft>
              <a:buNone/>
            </a:pPr>
            <a:r>
              <a:rPr lang="en" sz="1000" b="0" i="0" u="none" strike="noStrike" cap="none">
                <a:solidFill>
                  <a:schemeClr val="dk1"/>
                </a:solidFill>
                <a:latin typeface="Century Gothic"/>
                <a:ea typeface="Century Gothic"/>
                <a:cs typeface="Century Gothic"/>
                <a:sym typeface="Century Gothic"/>
              </a:rPr>
              <a:t>Re-draw your tanagrams shape. </a:t>
            </a:r>
            <a:endParaRPr sz="1000" b="0" i="0" u="none" strike="noStrike" cap="none">
              <a:solidFill>
                <a:schemeClr val="dk1"/>
              </a:solidFill>
              <a:latin typeface="Century Gothic"/>
              <a:ea typeface="Century Gothic"/>
              <a:cs typeface="Century Gothic"/>
              <a:sym typeface="Century Gothic"/>
            </a:endParaRPr>
          </a:p>
        </p:txBody>
      </p:sp>
      <p:sp>
        <p:nvSpPr>
          <p:cNvPr id="187" name="Google Shape;187;p24"/>
          <p:cNvSpPr txBox="1"/>
          <p:nvPr/>
        </p:nvSpPr>
        <p:spPr>
          <a:xfrm>
            <a:off x="8269617" y="4978619"/>
            <a:ext cx="874200" cy="198900"/>
          </a:xfrm>
          <a:prstGeom prst="rect">
            <a:avLst/>
          </a:prstGeom>
          <a:noFill/>
          <a:ln>
            <a:noFill/>
          </a:ln>
        </p:spPr>
        <p:txBody>
          <a:bodyPr spcFirstLastPara="1" wrap="square" lIns="59850" tIns="29925" rIns="59850" bIns="29925" anchor="t" anchorCtr="0">
            <a:spAutoFit/>
          </a:bodyPr>
          <a:lstStyle/>
          <a:p>
            <a:pPr marL="0" marR="0" lvl="0" indent="0" algn="r" rtl="0">
              <a:spcBef>
                <a:spcPts val="0"/>
              </a:spcBef>
              <a:spcAft>
                <a:spcPts val="0"/>
              </a:spcAft>
              <a:buNone/>
            </a:pPr>
            <a:r>
              <a:rPr lang="en" sz="900" b="0" i="0" u="none" strike="noStrike" cap="none">
                <a:solidFill>
                  <a:srgbClr val="7F7F7F"/>
                </a:solidFill>
                <a:latin typeface="Century Gothic"/>
                <a:ea typeface="Century Gothic"/>
                <a:cs typeface="Century Gothic"/>
                <a:sym typeface="Century Gothic"/>
              </a:rPr>
              <a:t>© HDU</a:t>
            </a:r>
            <a:endParaRPr sz="900" b="0" i="0" u="none" strike="noStrike" cap="none">
              <a:solidFill>
                <a:srgbClr val="7F7F7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25"/>
          <p:cNvSpPr/>
          <p:nvPr/>
        </p:nvSpPr>
        <p:spPr>
          <a:xfrm>
            <a:off x="277350" y="160025"/>
            <a:ext cx="1686600" cy="1206900"/>
          </a:xfrm>
          <a:prstGeom prst="flowChartConnector">
            <a:avLst/>
          </a:prstGeom>
          <a:gradFill>
            <a:gsLst>
              <a:gs pos="0">
                <a:srgbClr val="DE9250"/>
              </a:gs>
              <a:gs pos="100000">
                <a:srgbClr val="8B522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txBox="1"/>
          <p:nvPr/>
        </p:nvSpPr>
        <p:spPr>
          <a:xfrm>
            <a:off x="636175" y="311125"/>
            <a:ext cx="1093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More Draw</a:t>
            </a:r>
            <a:endParaRPr sz="2000">
              <a:latin typeface="Source Sans Pro"/>
              <a:ea typeface="Source Sans Pro"/>
              <a:cs typeface="Source Sans Pro"/>
              <a:sym typeface="Source Sans Pro"/>
            </a:endParaRPr>
          </a:p>
        </p:txBody>
      </p:sp>
      <p:sp>
        <p:nvSpPr>
          <p:cNvPr id="195" name="Google Shape;195;p25"/>
          <p:cNvSpPr txBox="1"/>
          <p:nvPr/>
        </p:nvSpPr>
        <p:spPr>
          <a:xfrm>
            <a:off x="2509650" y="397550"/>
            <a:ext cx="300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https://cad.onshape.com/signin?geocountry=United%20Kingdom&amp;geostate=ENG&amp;geocity=Hemel%20Hempstead</a:t>
            </a:r>
            <a:endParaRPr/>
          </a:p>
          <a:p>
            <a:pPr marL="0" lvl="0" indent="0" algn="l" rtl="0">
              <a:spcBef>
                <a:spcPts val="0"/>
              </a:spcBef>
              <a:spcAft>
                <a:spcPts val="0"/>
              </a:spcAft>
              <a:buNone/>
            </a:pPr>
            <a:endParaRPr/>
          </a:p>
        </p:txBody>
      </p:sp>
      <p:sp>
        <p:nvSpPr>
          <p:cNvPr id="196" name="Google Shape;196;p25"/>
          <p:cNvSpPr txBox="1"/>
          <p:nvPr/>
        </p:nvSpPr>
        <p:spPr>
          <a:xfrm>
            <a:off x="6149825" y="434825"/>
            <a:ext cx="2571900" cy="21240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Click on the link.  Open an Onshape account, use your school email account. </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Watch the video tutorial and have a go.  There are loads more tutorials online.  Screenshot your work to share in class.</a:t>
            </a:r>
            <a:endParaRPr>
              <a:latin typeface="Source Sans Pro"/>
              <a:ea typeface="Source Sans Pro"/>
              <a:cs typeface="Source Sans Pro"/>
              <a:sym typeface="Source Sans Pro"/>
            </a:endParaRPr>
          </a:p>
        </p:txBody>
      </p:sp>
      <p:pic>
        <p:nvPicPr>
          <p:cNvPr id="197" name="Google Shape;197;p25" descr="New to Onshape and maybe even 3D CAD? This video will take you through Onshape's interface and camera control, before giving you an easy to understand lesson using sketches and extrusion.&#10;&#10;Take a look around and if you like what you see, please subscribe.&#10;&#10;Support me on Patreon: http://www.patreon.com/teachingtech" title="Onshape Guided Tour &amp; Beginners Lesson">
            <a:hlinkClick r:id="rId4"/>
          </p:cNvPr>
          <p:cNvPicPr preferRelativeResize="0"/>
          <p:nvPr/>
        </p:nvPicPr>
        <p:blipFill>
          <a:blip r:embed="rId5">
            <a:alphaModFix/>
          </a:blip>
          <a:stretch>
            <a:fillRect/>
          </a:stretch>
        </p:blipFill>
        <p:spPr>
          <a:xfrm>
            <a:off x="2393700" y="1812050"/>
            <a:ext cx="3603725" cy="2702794"/>
          </a:xfrm>
          <a:prstGeom prst="rect">
            <a:avLst/>
          </a:prstGeom>
          <a:noFill/>
          <a:ln>
            <a:noFill/>
          </a:ln>
        </p:spPr>
      </p:pic>
      <p:pic>
        <p:nvPicPr>
          <p:cNvPr id="2" name="Picture 1">
            <a:extLst>
              <a:ext uri="{FF2B5EF4-FFF2-40B4-BE49-F238E27FC236}">
                <a16:creationId xmlns:a16="http://schemas.microsoft.com/office/drawing/2014/main" id="{692B81C0-E88E-9650-B27A-DED862C66070}"/>
              </a:ext>
            </a:extLst>
          </p:cNvPr>
          <p:cNvPicPr>
            <a:picLocks noChangeAspect="1"/>
          </p:cNvPicPr>
          <p:nvPr/>
        </p:nvPicPr>
        <p:blipFill>
          <a:blip r:embed="rId6"/>
          <a:stretch>
            <a:fillRect/>
          </a:stretch>
        </p:blipFill>
        <p:spPr>
          <a:xfrm>
            <a:off x="195262" y="4075786"/>
            <a:ext cx="2089494" cy="852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p:nvPr/>
        </p:nvSpPr>
        <p:spPr>
          <a:xfrm>
            <a:off x="1602875" y="641700"/>
            <a:ext cx="1791000" cy="1309800"/>
          </a:xfrm>
          <a:prstGeom prst="flowChartConnector">
            <a:avLst/>
          </a:prstGeom>
          <a:gradFill>
            <a:gsLst>
              <a:gs pos="0">
                <a:srgbClr val="A488D4"/>
              </a:gs>
              <a:gs pos="100000">
                <a:srgbClr val="61419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3393875" y="3315550"/>
            <a:ext cx="1601400" cy="1202100"/>
          </a:xfrm>
          <a:prstGeom prst="flowChartConnector">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1321800" y="2500450"/>
            <a:ext cx="1910700" cy="1137600"/>
          </a:xfrm>
          <a:prstGeom prst="flowChartConnector">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773025" y="250375"/>
            <a:ext cx="1791000" cy="1100700"/>
          </a:xfrm>
          <a:prstGeom prst="flowChartConnector">
            <a:avLst/>
          </a:prstGeom>
          <a:gradFill>
            <a:gsLst>
              <a:gs pos="0">
                <a:srgbClr val="00D8C3"/>
              </a:gs>
              <a:gs pos="100000">
                <a:srgbClr val="04524A"/>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5936725" y="1450025"/>
            <a:ext cx="1686600" cy="1206900"/>
          </a:xfrm>
          <a:prstGeom prst="flowChartConnector">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5342100" y="2755975"/>
            <a:ext cx="1534200" cy="1137600"/>
          </a:xfrm>
          <a:prstGeom prst="flowChartConnector">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2001775" y="1050300"/>
            <a:ext cx="80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3" action="ppaction://hlinksldjump"/>
              </a:rPr>
              <a:t>Read </a:t>
            </a:r>
            <a:endParaRPr sz="2000">
              <a:latin typeface="Source Sans Pro"/>
              <a:ea typeface="Source Sans Pro"/>
              <a:cs typeface="Source Sans Pro"/>
              <a:sym typeface="Source Sans Pro"/>
            </a:endParaRPr>
          </a:p>
        </p:txBody>
      </p:sp>
      <p:sp>
        <p:nvSpPr>
          <p:cNvPr id="80" name="Google Shape;80;p15"/>
          <p:cNvSpPr txBox="1"/>
          <p:nvPr/>
        </p:nvSpPr>
        <p:spPr>
          <a:xfrm>
            <a:off x="3802625" y="3616500"/>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4" action="ppaction://hlinksldjump"/>
              </a:rPr>
              <a:t>Write</a:t>
            </a:r>
            <a:endParaRPr sz="2000">
              <a:latin typeface="Source Sans Pro"/>
              <a:ea typeface="Source Sans Pro"/>
              <a:cs typeface="Source Sans Pro"/>
              <a:sym typeface="Source Sans Pro"/>
            </a:endParaRPr>
          </a:p>
        </p:txBody>
      </p:sp>
      <p:sp>
        <p:nvSpPr>
          <p:cNvPr id="81" name="Google Shape;81;p15"/>
          <p:cNvSpPr txBox="1"/>
          <p:nvPr/>
        </p:nvSpPr>
        <p:spPr>
          <a:xfrm>
            <a:off x="5213725" y="502275"/>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5" action="ppaction://hlinksldjump"/>
              </a:rPr>
              <a:t>Listen</a:t>
            </a:r>
            <a:endParaRPr sz="2000">
              <a:latin typeface="Source Sans Pro"/>
              <a:ea typeface="Source Sans Pro"/>
              <a:cs typeface="Source Sans Pro"/>
              <a:sym typeface="Source Sans Pro"/>
            </a:endParaRPr>
          </a:p>
        </p:txBody>
      </p:sp>
      <p:sp>
        <p:nvSpPr>
          <p:cNvPr id="82" name="Google Shape;82;p15"/>
          <p:cNvSpPr txBox="1"/>
          <p:nvPr/>
        </p:nvSpPr>
        <p:spPr>
          <a:xfrm>
            <a:off x="6233425" y="1807225"/>
            <a:ext cx="109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6" action="ppaction://hlinksldjump"/>
              </a:rPr>
              <a:t>Watch</a:t>
            </a:r>
            <a:endParaRPr sz="2000">
              <a:latin typeface="Source Sans Pro"/>
              <a:ea typeface="Source Sans Pro"/>
              <a:cs typeface="Source Sans Pro"/>
              <a:sym typeface="Source Sans Pro"/>
            </a:endParaRPr>
          </a:p>
        </p:txBody>
      </p:sp>
      <p:sp>
        <p:nvSpPr>
          <p:cNvPr id="83" name="Google Shape;83;p15"/>
          <p:cNvSpPr txBox="1"/>
          <p:nvPr/>
        </p:nvSpPr>
        <p:spPr>
          <a:xfrm>
            <a:off x="1804925" y="2822950"/>
            <a:ext cx="109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7" action="ppaction://hlinksldjump"/>
              </a:rPr>
              <a:t>Draw</a:t>
            </a:r>
            <a:endParaRPr sz="2000">
              <a:latin typeface="Source Sans Pro"/>
              <a:ea typeface="Source Sans Pro"/>
              <a:cs typeface="Source Sans Pro"/>
              <a:sym typeface="Source Sans Pro"/>
            </a:endParaRPr>
          </a:p>
        </p:txBody>
      </p:sp>
      <p:sp>
        <p:nvSpPr>
          <p:cNvPr id="84" name="Google Shape;84;p15"/>
          <p:cNvSpPr txBox="1"/>
          <p:nvPr/>
        </p:nvSpPr>
        <p:spPr>
          <a:xfrm>
            <a:off x="5654400" y="3025325"/>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8" action="ppaction://hlinksldjump"/>
              </a:rPr>
              <a:t>Create</a:t>
            </a:r>
            <a:endParaRPr sz="2000">
              <a:latin typeface="Source Sans Pro"/>
              <a:ea typeface="Source Sans Pro"/>
              <a:cs typeface="Source Sans Pro"/>
              <a:sym typeface="Source Sans Pro"/>
            </a:endParaRPr>
          </a:p>
        </p:txBody>
      </p:sp>
      <p:sp>
        <p:nvSpPr>
          <p:cNvPr id="86" name="Google Shape;86;p15"/>
          <p:cNvSpPr/>
          <p:nvPr/>
        </p:nvSpPr>
        <p:spPr>
          <a:xfrm>
            <a:off x="3478400" y="1398625"/>
            <a:ext cx="1791000" cy="1309800"/>
          </a:xfrm>
          <a:prstGeom prst="flowChartConnector">
            <a:avLst/>
          </a:prstGeom>
          <a:gradFill>
            <a:gsLst>
              <a:gs pos="0">
                <a:srgbClr val="51AB2A"/>
              </a:gs>
              <a:gs pos="100000">
                <a:srgbClr val="203E1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txBox="1"/>
          <p:nvPr/>
        </p:nvSpPr>
        <p:spPr>
          <a:xfrm>
            <a:off x="3693700" y="1807225"/>
            <a:ext cx="122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9" action="ppaction://hlinksldjump"/>
              </a:rPr>
              <a:t>Calculate</a:t>
            </a:r>
            <a:endParaRPr sz="2000">
              <a:latin typeface="Source Sans Pro"/>
              <a:ea typeface="Source Sans Pro"/>
              <a:cs typeface="Source Sans Pro"/>
              <a:sym typeface="Source Sans Pro"/>
            </a:endParaRPr>
          </a:p>
        </p:txBody>
      </p:sp>
      <p:sp>
        <p:nvSpPr>
          <p:cNvPr id="88" name="Google Shape;88;p15"/>
          <p:cNvSpPr/>
          <p:nvPr/>
        </p:nvSpPr>
        <p:spPr>
          <a:xfrm>
            <a:off x="7349625" y="3011725"/>
            <a:ext cx="1601400" cy="1722900"/>
          </a:xfrm>
          <a:prstGeom prst="wedgeRoundRectCallout">
            <a:avLst>
              <a:gd name="adj1" fmla="val -20833"/>
              <a:gd name="adj2" fmla="val 62500"/>
              <a:gd name="adj3" fmla="val 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p:nvPr/>
        </p:nvSpPr>
        <p:spPr>
          <a:xfrm>
            <a:off x="7572725" y="3259625"/>
            <a:ext cx="1093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Click on the command word to take you to each task</a:t>
            </a:r>
            <a:endParaRPr>
              <a:latin typeface="Source Sans Pro"/>
              <a:ea typeface="Source Sans Pro"/>
              <a:cs typeface="Source Sans Pro"/>
              <a:sym typeface="Source Sans Pro"/>
            </a:endParaRPr>
          </a:p>
        </p:txBody>
      </p:sp>
      <p:sp>
        <p:nvSpPr>
          <p:cNvPr id="90" name="Google Shape;90;p15"/>
          <p:cNvSpPr/>
          <p:nvPr/>
        </p:nvSpPr>
        <p:spPr>
          <a:xfrm>
            <a:off x="7107900" y="197275"/>
            <a:ext cx="1686600" cy="1206900"/>
          </a:xfrm>
          <a:prstGeom prst="flowChartConnector">
            <a:avLst/>
          </a:prstGeom>
          <a:gradFill>
            <a:gsLst>
              <a:gs pos="0">
                <a:srgbClr val="DE9250"/>
              </a:gs>
              <a:gs pos="100000">
                <a:srgbClr val="8B522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p:nvPr/>
        </p:nvSpPr>
        <p:spPr>
          <a:xfrm>
            <a:off x="7466725" y="348375"/>
            <a:ext cx="1093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u="sng">
                <a:solidFill>
                  <a:schemeClr val="hlink"/>
                </a:solidFill>
                <a:latin typeface="Source Sans Pro"/>
                <a:ea typeface="Source Sans Pro"/>
                <a:cs typeface="Source Sans Pro"/>
                <a:sym typeface="Source Sans Pro"/>
                <a:hlinkClick r:id="rId10" action="ppaction://hlinksldjump"/>
              </a:rPr>
              <a:t>More Draw</a:t>
            </a:r>
            <a:endParaRPr sz="2000">
              <a:latin typeface="Source Sans Pro"/>
              <a:ea typeface="Source Sans Pro"/>
              <a:cs typeface="Source Sans Pro"/>
              <a:sym typeface="Source Sans Pro"/>
            </a:endParaRPr>
          </a:p>
        </p:txBody>
      </p:sp>
      <p:pic>
        <p:nvPicPr>
          <p:cNvPr id="2" name="Picture 1">
            <a:extLst>
              <a:ext uri="{FF2B5EF4-FFF2-40B4-BE49-F238E27FC236}">
                <a16:creationId xmlns:a16="http://schemas.microsoft.com/office/drawing/2014/main" id="{2F980E03-C172-7F64-C253-EB725A6C75FD}"/>
              </a:ext>
            </a:extLst>
          </p:cNvPr>
          <p:cNvPicPr>
            <a:picLocks noChangeAspect="1"/>
          </p:cNvPicPr>
          <p:nvPr/>
        </p:nvPicPr>
        <p:blipFill>
          <a:blip r:embed="rId11"/>
          <a:stretch>
            <a:fillRect/>
          </a:stretch>
        </p:blipFill>
        <p:spPr>
          <a:xfrm>
            <a:off x="195262" y="4075786"/>
            <a:ext cx="2089494" cy="8520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p:nvPr/>
        </p:nvSpPr>
        <p:spPr>
          <a:xfrm>
            <a:off x="311700" y="374100"/>
            <a:ext cx="1910700" cy="1137600"/>
          </a:xfrm>
          <a:prstGeom prst="flowChartConnector">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txBox="1"/>
          <p:nvPr/>
        </p:nvSpPr>
        <p:spPr>
          <a:xfrm>
            <a:off x="720450" y="629625"/>
            <a:ext cx="109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Draw</a:t>
            </a:r>
            <a:endParaRPr sz="2000">
              <a:latin typeface="Source Sans Pro"/>
              <a:ea typeface="Source Sans Pro"/>
              <a:cs typeface="Source Sans Pro"/>
              <a:sym typeface="Source Sans Pro"/>
            </a:endParaRPr>
          </a:p>
        </p:txBody>
      </p:sp>
      <p:pic>
        <p:nvPicPr>
          <p:cNvPr id="99" name="Google Shape;99;p16" descr="Hey! Welcome to sketch-a-day where every day I share a new video about drawing and understanding the world. Take a look around and check out some of my videos below to get started.&#10;&#10; If you would like to support sketch-a-day, use the links below to get your supplies.&#10;&#10;Copic markers - http://amzn.to/1ysibmj&#10;Prismacolor Verithin - http://amzn.to/1Fc9sXP&#10;Prismacolor Premier Pencils - http://amzn.to/1IGx18U&#10;Copic Marker paper - http://amzn.to/1h6X4Os&#10;&#10;Music &#10;====&#10;Blip Stream - Kevin MacLeod (incompetech.com) &#10;Licensed under Creative Commons: By Attribution 3.0&#10;http://creativecommons.org/licenses/by/3.0/" title="Welcome To Sketch A Day">
            <a:hlinkClick r:id="rId3"/>
          </p:cNvPr>
          <p:cNvPicPr preferRelativeResize="0"/>
          <p:nvPr/>
        </p:nvPicPr>
        <p:blipFill>
          <a:blip r:embed="rId4">
            <a:alphaModFix/>
          </a:blip>
          <a:stretch>
            <a:fillRect/>
          </a:stretch>
        </p:blipFill>
        <p:spPr>
          <a:xfrm>
            <a:off x="2596575" y="177250"/>
            <a:ext cx="3077024" cy="2307775"/>
          </a:xfrm>
          <a:prstGeom prst="rect">
            <a:avLst/>
          </a:prstGeom>
          <a:noFill/>
          <a:ln>
            <a:noFill/>
          </a:ln>
        </p:spPr>
      </p:pic>
      <p:sp>
        <p:nvSpPr>
          <p:cNvPr id="100" name="Google Shape;100;p16"/>
          <p:cNvSpPr txBox="1"/>
          <p:nvPr/>
        </p:nvSpPr>
        <p:spPr>
          <a:xfrm>
            <a:off x="2596575" y="3143250"/>
            <a:ext cx="325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https://www.sketch-a-day.com/videos</a:t>
            </a:r>
            <a:endParaRPr/>
          </a:p>
        </p:txBody>
      </p:sp>
      <p:sp>
        <p:nvSpPr>
          <p:cNvPr id="101" name="Google Shape;101;p16"/>
          <p:cNvSpPr txBox="1"/>
          <p:nvPr/>
        </p:nvSpPr>
        <p:spPr>
          <a:xfrm>
            <a:off x="6149825" y="434825"/>
            <a:ext cx="2571900" cy="19086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Watch the video</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Use the link below to browse tutorials, select a few and have a go.  This work should all go into your portfolio.  Bring into class in september to share.</a:t>
            </a:r>
            <a:endParaRPr>
              <a:latin typeface="Source Sans Pro"/>
              <a:ea typeface="Source Sans Pro"/>
              <a:cs typeface="Source Sans Pro"/>
              <a:sym typeface="Source Sans Pro"/>
            </a:endParaRPr>
          </a:p>
        </p:txBody>
      </p:sp>
      <p:pic>
        <p:nvPicPr>
          <p:cNvPr id="2" name="Picture 1">
            <a:extLst>
              <a:ext uri="{FF2B5EF4-FFF2-40B4-BE49-F238E27FC236}">
                <a16:creationId xmlns:a16="http://schemas.microsoft.com/office/drawing/2014/main" id="{6FFBC00C-CAFC-A72B-0F33-C773477C0370}"/>
              </a:ext>
            </a:extLst>
          </p:cNvPr>
          <p:cNvPicPr>
            <a:picLocks noChangeAspect="1"/>
          </p:cNvPicPr>
          <p:nvPr/>
        </p:nvPicPr>
        <p:blipFill>
          <a:blip r:embed="rId5"/>
          <a:stretch>
            <a:fillRect/>
          </a:stretch>
        </p:blipFill>
        <p:spPr>
          <a:xfrm>
            <a:off x="195262" y="4075786"/>
            <a:ext cx="2089494" cy="852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7"/>
          <p:cNvSpPr/>
          <p:nvPr/>
        </p:nvSpPr>
        <p:spPr>
          <a:xfrm>
            <a:off x="143675" y="186775"/>
            <a:ext cx="1791000" cy="1309800"/>
          </a:xfrm>
          <a:prstGeom prst="flowChartConnector">
            <a:avLst/>
          </a:prstGeom>
          <a:gradFill>
            <a:gsLst>
              <a:gs pos="0">
                <a:srgbClr val="A488D4"/>
              </a:gs>
              <a:gs pos="100000">
                <a:srgbClr val="61419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txBox="1"/>
          <p:nvPr/>
        </p:nvSpPr>
        <p:spPr>
          <a:xfrm>
            <a:off x="431025" y="445375"/>
            <a:ext cx="80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Read </a:t>
            </a:r>
            <a:endParaRPr sz="2000">
              <a:latin typeface="Source Sans Pro"/>
              <a:ea typeface="Source Sans Pro"/>
              <a:cs typeface="Source Sans Pro"/>
              <a:sym typeface="Source Sans Pro"/>
            </a:endParaRPr>
          </a:p>
        </p:txBody>
      </p:sp>
      <p:sp>
        <p:nvSpPr>
          <p:cNvPr id="109" name="Google Shape;109;p17"/>
          <p:cNvSpPr txBox="1"/>
          <p:nvPr/>
        </p:nvSpPr>
        <p:spPr>
          <a:xfrm>
            <a:off x="6149825" y="434825"/>
            <a:ext cx="2571900" cy="8313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Read this article</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Identify the key points and bullet note.</a:t>
            </a:r>
            <a:endParaRPr>
              <a:latin typeface="Source Sans Pro"/>
              <a:ea typeface="Source Sans Pro"/>
              <a:cs typeface="Source Sans Pro"/>
              <a:sym typeface="Source Sans Pro"/>
            </a:endParaRPr>
          </a:p>
        </p:txBody>
      </p:sp>
      <p:sp>
        <p:nvSpPr>
          <p:cNvPr id="110" name="Google Shape;110;p17"/>
          <p:cNvSpPr txBox="1"/>
          <p:nvPr/>
        </p:nvSpPr>
        <p:spPr>
          <a:xfrm>
            <a:off x="2327500" y="57470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https://www.designcouncil.org.uk/news-opinion/what-do-we-mean-design</a:t>
            </a:r>
            <a:endParaRPr/>
          </a:p>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EB0B40F-243E-DF25-A8D4-9C255190C7B7}"/>
              </a:ext>
            </a:extLst>
          </p:cNvPr>
          <p:cNvPicPr>
            <a:picLocks noChangeAspect="1"/>
          </p:cNvPicPr>
          <p:nvPr/>
        </p:nvPicPr>
        <p:blipFill>
          <a:blip r:embed="rId4"/>
          <a:stretch>
            <a:fillRect/>
          </a:stretch>
        </p:blipFill>
        <p:spPr>
          <a:xfrm>
            <a:off x="195262" y="4075786"/>
            <a:ext cx="2089494" cy="8520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8"/>
          <p:cNvSpPr/>
          <p:nvPr/>
        </p:nvSpPr>
        <p:spPr>
          <a:xfrm>
            <a:off x="225150" y="192900"/>
            <a:ext cx="1791000" cy="1100700"/>
          </a:xfrm>
          <a:prstGeom prst="flowChartConnector">
            <a:avLst/>
          </a:prstGeom>
          <a:gradFill>
            <a:gsLst>
              <a:gs pos="0">
                <a:srgbClr val="00D8C3"/>
              </a:gs>
              <a:gs pos="100000">
                <a:srgbClr val="04524A"/>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txBox="1"/>
          <p:nvPr/>
        </p:nvSpPr>
        <p:spPr>
          <a:xfrm>
            <a:off x="595625" y="373550"/>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Listen</a:t>
            </a:r>
            <a:endParaRPr sz="2000">
              <a:latin typeface="Source Sans Pro"/>
              <a:ea typeface="Source Sans Pro"/>
              <a:cs typeface="Source Sans Pro"/>
              <a:sym typeface="Source Sans Pro"/>
            </a:endParaRPr>
          </a:p>
        </p:txBody>
      </p:sp>
      <p:sp>
        <p:nvSpPr>
          <p:cNvPr id="118" name="Google Shape;118;p18"/>
          <p:cNvSpPr txBox="1"/>
          <p:nvPr/>
        </p:nvSpPr>
        <p:spPr>
          <a:xfrm>
            <a:off x="6149825" y="434825"/>
            <a:ext cx="2571900" cy="12621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Listen to the podcast</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What are your thoughts? Jot them down or make a voice recording to share in class.</a:t>
            </a:r>
            <a:endParaRPr>
              <a:latin typeface="Source Sans Pro"/>
              <a:ea typeface="Source Sans Pro"/>
              <a:cs typeface="Source Sans Pro"/>
              <a:sym typeface="Source Sans Pro"/>
            </a:endParaRPr>
          </a:p>
        </p:txBody>
      </p:sp>
      <p:pic>
        <p:nvPicPr>
          <p:cNvPr id="119" name="Google Shape;119;p18"/>
          <p:cNvPicPr preferRelativeResize="0"/>
          <p:nvPr/>
        </p:nvPicPr>
        <p:blipFill rotWithShape="1">
          <a:blip r:embed="rId3">
            <a:alphaModFix/>
          </a:blip>
          <a:srcRect l="13697" t="10341" r="15516" b="12942"/>
          <a:stretch/>
        </p:blipFill>
        <p:spPr>
          <a:xfrm>
            <a:off x="2003187" y="1384138"/>
            <a:ext cx="3938376" cy="2410251"/>
          </a:xfrm>
          <a:prstGeom prst="rect">
            <a:avLst/>
          </a:prstGeom>
          <a:noFill/>
          <a:ln>
            <a:noFill/>
          </a:ln>
        </p:spPr>
      </p:pic>
      <p:sp>
        <p:nvSpPr>
          <p:cNvPr id="120" name="Google Shape;120;p18"/>
          <p:cNvSpPr txBox="1"/>
          <p:nvPr/>
        </p:nvSpPr>
        <p:spPr>
          <a:xfrm>
            <a:off x="2472375" y="31205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https://www.bbc.co.uk/programmes/b03z3l2g</a:t>
            </a:r>
            <a:endParaRPr/>
          </a:p>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A66A0E20-2C1D-CB1F-86DC-655BCE24849A}"/>
              </a:ext>
            </a:extLst>
          </p:cNvPr>
          <p:cNvPicPr>
            <a:picLocks noChangeAspect="1"/>
          </p:cNvPicPr>
          <p:nvPr/>
        </p:nvPicPr>
        <p:blipFill>
          <a:blip r:embed="rId5"/>
          <a:stretch>
            <a:fillRect/>
          </a:stretch>
        </p:blipFill>
        <p:spPr>
          <a:xfrm>
            <a:off x="195262" y="4075786"/>
            <a:ext cx="2089494" cy="8520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19"/>
          <p:cNvSpPr/>
          <p:nvPr/>
        </p:nvSpPr>
        <p:spPr>
          <a:xfrm>
            <a:off x="161050" y="171325"/>
            <a:ext cx="1686600" cy="1206900"/>
          </a:xfrm>
          <a:prstGeom prst="flowChartConnector">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txBox="1"/>
          <p:nvPr/>
        </p:nvSpPr>
        <p:spPr>
          <a:xfrm>
            <a:off x="472750" y="446375"/>
            <a:ext cx="1093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Watch</a:t>
            </a:r>
            <a:endParaRPr sz="2000">
              <a:latin typeface="Source Sans Pro"/>
              <a:ea typeface="Source Sans Pro"/>
              <a:cs typeface="Source Sans Pro"/>
              <a:sym typeface="Source Sans Pro"/>
            </a:endParaRPr>
          </a:p>
        </p:txBody>
      </p:sp>
      <p:sp>
        <p:nvSpPr>
          <p:cNvPr id="128" name="Google Shape;128;p19"/>
          <p:cNvSpPr txBox="1"/>
          <p:nvPr/>
        </p:nvSpPr>
        <p:spPr>
          <a:xfrm>
            <a:off x="6149825" y="434825"/>
            <a:ext cx="2571900" cy="6156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Watch the video</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Is this iconic? Why?</a:t>
            </a:r>
            <a:endParaRPr>
              <a:latin typeface="Source Sans Pro"/>
              <a:ea typeface="Source Sans Pro"/>
              <a:cs typeface="Source Sans Pro"/>
              <a:sym typeface="Source Sans Pro"/>
            </a:endParaRPr>
          </a:p>
        </p:txBody>
      </p:sp>
      <p:pic>
        <p:nvPicPr>
          <p:cNvPr id="129" name="Google Shape;129;p19" descr="This is the iPhone introduction excerpt from the Macworld San Francisco 2007 Keynote Address January 9th, 2007. Steve Jobs made the claim that it was 5 years ahead of any other phone. AppleTV was also introduced that day." title="Steve Jobs introduces iPhone in 2007">
            <a:hlinkClick r:id="rId3"/>
          </p:cNvPr>
          <p:cNvPicPr preferRelativeResize="0"/>
          <p:nvPr/>
        </p:nvPicPr>
        <p:blipFill>
          <a:blip r:embed="rId4">
            <a:alphaModFix/>
          </a:blip>
          <a:stretch>
            <a:fillRect/>
          </a:stretch>
        </p:blipFill>
        <p:spPr>
          <a:xfrm>
            <a:off x="2393700" y="1202825"/>
            <a:ext cx="4572000" cy="3429000"/>
          </a:xfrm>
          <a:prstGeom prst="rect">
            <a:avLst/>
          </a:prstGeom>
          <a:noFill/>
          <a:ln>
            <a:noFill/>
          </a:ln>
        </p:spPr>
      </p:pic>
      <p:pic>
        <p:nvPicPr>
          <p:cNvPr id="2" name="Picture 1">
            <a:extLst>
              <a:ext uri="{FF2B5EF4-FFF2-40B4-BE49-F238E27FC236}">
                <a16:creationId xmlns:a16="http://schemas.microsoft.com/office/drawing/2014/main" id="{47ABA63C-5C69-C425-A78F-D6960B8419DA}"/>
              </a:ext>
            </a:extLst>
          </p:cNvPr>
          <p:cNvPicPr>
            <a:picLocks noChangeAspect="1"/>
          </p:cNvPicPr>
          <p:nvPr/>
        </p:nvPicPr>
        <p:blipFill>
          <a:blip r:embed="rId5"/>
          <a:stretch>
            <a:fillRect/>
          </a:stretch>
        </p:blipFill>
        <p:spPr>
          <a:xfrm>
            <a:off x="195262" y="4075786"/>
            <a:ext cx="2089494" cy="8520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p:nvPr/>
        </p:nvSpPr>
        <p:spPr>
          <a:xfrm>
            <a:off x="241700" y="155500"/>
            <a:ext cx="1534200" cy="1137600"/>
          </a:xfrm>
          <a:prstGeom prst="flowChartConnector">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txBox="1"/>
          <p:nvPr/>
        </p:nvSpPr>
        <p:spPr>
          <a:xfrm>
            <a:off x="554000" y="424850"/>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Create</a:t>
            </a:r>
            <a:endParaRPr sz="2000">
              <a:latin typeface="Source Sans Pro"/>
              <a:ea typeface="Source Sans Pro"/>
              <a:cs typeface="Source Sans Pro"/>
              <a:sym typeface="Source Sans Pro"/>
            </a:endParaRPr>
          </a:p>
        </p:txBody>
      </p:sp>
      <p:sp>
        <p:nvSpPr>
          <p:cNvPr id="136" name="Google Shape;136;p20"/>
          <p:cNvSpPr txBox="1"/>
          <p:nvPr/>
        </p:nvSpPr>
        <p:spPr>
          <a:xfrm>
            <a:off x="6792625" y="371480"/>
            <a:ext cx="2241300" cy="27705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dirty="0">
                <a:latin typeface="Source Sans Pro"/>
                <a:ea typeface="Source Sans Pro"/>
                <a:cs typeface="Source Sans Pro"/>
                <a:sym typeface="Source Sans Pro"/>
              </a:rPr>
              <a:t>Draw the dinosaur parts onto thin card (cereal box turned inside out is ideal.</a:t>
            </a:r>
            <a:endParaRPr dirty="0">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dirty="0">
                <a:latin typeface="Source Sans Pro"/>
                <a:ea typeface="Source Sans Pro"/>
                <a:cs typeface="Source Sans Pro"/>
                <a:sym typeface="Source Sans Pro"/>
              </a:rPr>
              <a:t>Cut out the shapes and slot together to make a 3d object</a:t>
            </a:r>
            <a:endParaRPr dirty="0">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dirty="0">
                <a:latin typeface="Source Sans Pro"/>
                <a:ea typeface="Source Sans Pro"/>
                <a:cs typeface="Source Sans Pro"/>
                <a:sym typeface="Source Sans Pro"/>
              </a:rPr>
              <a:t>Using this technique, develop a range of 3d creatures and characters, take photos to share.</a:t>
            </a:r>
            <a:endParaRPr dirty="0">
              <a:latin typeface="Source Sans Pro"/>
              <a:ea typeface="Source Sans Pro"/>
              <a:cs typeface="Source Sans Pro"/>
              <a:sym typeface="Source Sans Pro"/>
            </a:endParaRPr>
          </a:p>
        </p:txBody>
      </p:sp>
      <p:pic>
        <p:nvPicPr>
          <p:cNvPr id="137" name="Google Shape;137;p20"/>
          <p:cNvPicPr preferRelativeResize="0"/>
          <p:nvPr/>
        </p:nvPicPr>
        <p:blipFill rotWithShape="1">
          <a:blip r:embed="rId3">
            <a:alphaModFix/>
          </a:blip>
          <a:srcRect l="23535" t="15709" r="23788" b="20380"/>
          <a:stretch/>
        </p:blipFill>
        <p:spPr>
          <a:xfrm>
            <a:off x="1723012" y="779895"/>
            <a:ext cx="4810201" cy="3295891"/>
          </a:xfrm>
          <a:prstGeom prst="rect">
            <a:avLst/>
          </a:prstGeom>
          <a:noFill/>
          <a:ln>
            <a:noFill/>
          </a:ln>
        </p:spPr>
      </p:pic>
      <p:pic>
        <p:nvPicPr>
          <p:cNvPr id="2" name="Picture 1">
            <a:extLst>
              <a:ext uri="{FF2B5EF4-FFF2-40B4-BE49-F238E27FC236}">
                <a16:creationId xmlns:a16="http://schemas.microsoft.com/office/drawing/2014/main" id="{DF0042DD-57D4-1A94-E8B2-A7C05618494A}"/>
              </a:ext>
            </a:extLst>
          </p:cNvPr>
          <p:cNvPicPr>
            <a:picLocks noChangeAspect="1"/>
          </p:cNvPicPr>
          <p:nvPr/>
        </p:nvPicPr>
        <p:blipFill>
          <a:blip r:embed="rId4"/>
          <a:stretch>
            <a:fillRect/>
          </a:stretch>
        </p:blipFill>
        <p:spPr>
          <a:xfrm>
            <a:off x="195262" y="4075786"/>
            <a:ext cx="1670114" cy="8520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21"/>
          <p:cNvSpPr/>
          <p:nvPr/>
        </p:nvSpPr>
        <p:spPr>
          <a:xfrm>
            <a:off x="137075" y="182600"/>
            <a:ext cx="1601400" cy="1202100"/>
          </a:xfrm>
          <a:prstGeom prst="flowChartConnector">
            <a:avLst/>
          </a:prstGeom>
          <a:gradFill>
            <a:gsLst>
              <a:gs pos="0">
                <a:srgbClr val="F5D0D0"/>
              </a:gs>
              <a:gs pos="100000">
                <a:srgbClr val="D9686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txBox="1"/>
          <p:nvPr/>
        </p:nvSpPr>
        <p:spPr>
          <a:xfrm>
            <a:off x="545825" y="483550"/>
            <a:ext cx="909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Source Sans Pro"/>
                <a:ea typeface="Source Sans Pro"/>
                <a:cs typeface="Source Sans Pro"/>
                <a:sym typeface="Source Sans Pro"/>
              </a:rPr>
              <a:t>Write</a:t>
            </a:r>
            <a:endParaRPr sz="2000">
              <a:latin typeface="Source Sans Pro"/>
              <a:ea typeface="Source Sans Pro"/>
              <a:cs typeface="Source Sans Pro"/>
              <a:sym typeface="Source Sans Pro"/>
            </a:endParaRPr>
          </a:p>
        </p:txBody>
      </p:sp>
      <p:sp>
        <p:nvSpPr>
          <p:cNvPr id="146" name="Google Shape;146;p21"/>
          <p:cNvSpPr txBox="1"/>
          <p:nvPr/>
        </p:nvSpPr>
        <p:spPr>
          <a:xfrm>
            <a:off x="4784325" y="2963475"/>
            <a:ext cx="3879900" cy="1046700"/>
          </a:xfrm>
          <a:prstGeom prst="rect">
            <a:avLst/>
          </a:prstGeom>
          <a:solidFill>
            <a:srgbClr val="00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Read this exam question and the mark scheme</a:t>
            </a:r>
            <a:endParaRPr>
              <a:latin typeface="Source Sans Pro"/>
              <a:ea typeface="Source Sans Pro"/>
              <a:cs typeface="Source Sans Pro"/>
              <a:sym typeface="Source Sans Pro"/>
            </a:endParaRPr>
          </a:p>
          <a:p>
            <a:pPr marL="457200" lvl="0" indent="-317500" algn="l" rtl="0">
              <a:spcBef>
                <a:spcPts val="0"/>
              </a:spcBef>
              <a:spcAft>
                <a:spcPts val="0"/>
              </a:spcAft>
              <a:buSzPts val="1400"/>
              <a:buFont typeface="Source Sans Pro"/>
              <a:buAutoNum type="arabicPeriod"/>
            </a:pPr>
            <a:r>
              <a:rPr lang="en">
                <a:latin typeface="Source Sans Pro"/>
                <a:ea typeface="Source Sans Pro"/>
                <a:cs typeface="Source Sans Pro"/>
                <a:sym typeface="Source Sans Pro"/>
              </a:rPr>
              <a:t>Create a mind map of iconic design, examples and what makes them iconic</a:t>
            </a:r>
            <a:endParaRPr>
              <a:latin typeface="Source Sans Pro"/>
              <a:ea typeface="Source Sans Pro"/>
              <a:cs typeface="Source Sans Pro"/>
              <a:sym typeface="Source Sans Pro"/>
            </a:endParaRPr>
          </a:p>
        </p:txBody>
      </p:sp>
      <p:sp>
        <p:nvSpPr>
          <p:cNvPr id="147" name="Google Shape;147;p21"/>
          <p:cNvSpPr txBox="1"/>
          <p:nvPr/>
        </p:nvSpPr>
        <p:spPr>
          <a:xfrm>
            <a:off x="1906800" y="273675"/>
            <a:ext cx="5330400" cy="2689800"/>
          </a:xfrm>
          <a:prstGeom prst="rect">
            <a:avLst/>
          </a:prstGeom>
          <a:noFill/>
          <a:ln>
            <a:noFill/>
          </a:ln>
        </p:spPr>
        <p:txBody>
          <a:bodyPr spcFirstLastPara="1" wrap="square" lIns="91425" tIns="91425" rIns="91425" bIns="91425" anchor="t" anchorCtr="0">
            <a:spAutoFit/>
          </a:bodyPr>
          <a:lstStyle/>
          <a:p>
            <a:pPr marL="499281" lvl="0" indent="0" algn="l" rtl="0">
              <a:spcBef>
                <a:spcPts val="0"/>
              </a:spcBef>
              <a:spcAft>
                <a:spcPts val="0"/>
              </a:spcAft>
              <a:buClr>
                <a:schemeClr val="dk2"/>
              </a:buClr>
              <a:buSzPts val="1100"/>
              <a:buFont typeface="Arial"/>
              <a:buNone/>
            </a:pPr>
            <a:r>
              <a:rPr lang="en" sz="1100">
                <a:solidFill>
                  <a:schemeClr val="dk2"/>
                </a:solidFill>
              </a:rPr>
              <a:t>(a) Explain what you understand by the term iconic design. </a:t>
            </a:r>
            <a:endParaRPr sz="1100">
              <a:solidFill>
                <a:schemeClr val="dk2"/>
              </a:solidFill>
            </a:endParaRPr>
          </a:p>
          <a:p>
            <a:pPr marL="862539" lvl="0" indent="0" algn="l" rtl="0">
              <a:spcBef>
                <a:spcPts val="1316"/>
              </a:spcBef>
              <a:spcAft>
                <a:spcPts val="0"/>
              </a:spcAft>
              <a:buClr>
                <a:schemeClr val="dk2"/>
              </a:buClr>
              <a:buSzPts val="1100"/>
              <a:buFont typeface="Arial"/>
              <a:buNone/>
            </a:pPr>
            <a:r>
              <a:rPr lang="en" sz="1100">
                <a:solidFill>
                  <a:schemeClr val="dk2"/>
                </a:solidFill>
              </a:rPr>
              <a:t>In your answer you should refer to at least </a:t>
            </a:r>
            <a:r>
              <a:rPr lang="en" sz="1100" b="1">
                <a:solidFill>
                  <a:schemeClr val="dk2"/>
                </a:solidFill>
              </a:rPr>
              <a:t>four </a:t>
            </a:r>
            <a:r>
              <a:rPr lang="en" sz="1100">
                <a:solidFill>
                  <a:schemeClr val="dk2"/>
                </a:solidFill>
              </a:rPr>
              <a:t>criteria that could be used to define a </a:t>
            </a:r>
            <a:endParaRPr sz="1100">
              <a:solidFill>
                <a:schemeClr val="dk2"/>
              </a:solidFill>
            </a:endParaRPr>
          </a:p>
          <a:p>
            <a:pPr marL="857929" lvl="0" indent="0" algn="l" rtl="0">
              <a:spcBef>
                <a:spcPts val="116"/>
              </a:spcBef>
              <a:spcAft>
                <a:spcPts val="0"/>
              </a:spcAft>
              <a:buClr>
                <a:schemeClr val="dk2"/>
              </a:buClr>
              <a:buSzPts val="1100"/>
              <a:buFont typeface="Arial"/>
              <a:buNone/>
            </a:pPr>
            <a:r>
              <a:rPr lang="en" sz="1100">
                <a:solidFill>
                  <a:schemeClr val="dk2"/>
                </a:solidFill>
              </a:rPr>
              <a:t>product as being an iconic design. </a:t>
            </a:r>
            <a:endParaRPr sz="1100">
              <a:solidFill>
                <a:schemeClr val="dk2"/>
              </a:solidFill>
            </a:endParaRPr>
          </a:p>
          <a:p>
            <a:pPr marL="0" marR="300850" lvl="0" indent="0" algn="r" rtl="0">
              <a:spcBef>
                <a:spcPts val="466"/>
              </a:spcBef>
              <a:spcAft>
                <a:spcPts val="0"/>
              </a:spcAft>
              <a:buClr>
                <a:schemeClr val="dk2"/>
              </a:buClr>
              <a:buSzPts val="1100"/>
              <a:buFont typeface="Arial"/>
              <a:buNone/>
            </a:pPr>
            <a:r>
              <a:rPr lang="en" sz="1000" b="1">
                <a:solidFill>
                  <a:schemeClr val="dk2"/>
                </a:solidFill>
              </a:rPr>
              <a:t>(14) </a:t>
            </a:r>
            <a:endParaRPr sz="1000" b="1">
              <a:solidFill>
                <a:schemeClr val="dk2"/>
              </a:solidFill>
            </a:endParaRPr>
          </a:p>
          <a:p>
            <a:pPr marL="857929" marR="841584" lvl="0" indent="-358647" algn="l" rtl="0">
              <a:lnSpc>
                <a:spcPct val="106018"/>
              </a:lnSpc>
              <a:spcBef>
                <a:spcPts val="1183"/>
              </a:spcBef>
              <a:spcAft>
                <a:spcPts val="0"/>
              </a:spcAft>
              <a:buClr>
                <a:schemeClr val="dk2"/>
              </a:buClr>
              <a:buSzPts val="1100"/>
              <a:buFont typeface="Arial"/>
              <a:buNone/>
            </a:pPr>
            <a:r>
              <a:rPr lang="en" sz="1100">
                <a:solidFill>
                  <a:schemeClr val="dk2"/>
                </a:solidFill>
              </a:rPr>
              <a:t>(b) Describe a product that you believe to be an example of iconic design and show how the product meets the criteria you have given in part (a). </a:t>
            </a:r>
            <a:endParaRPr sz="1100">
              <a:solidFill>
                <a:schemeClr val="dk2"/>
              </a:solidFill>
            </a:endParaRPr>
          </a:p>
          <a:p>
            <a:pPr marL="851782" lvl="0" indent="0" algn="l" rtl="0">
              <a:spcBef>
                <a:spcPts val="1250"/>
              </a:spcBef>
              <a:spcAft>
                <a:spcPts val="0"/>
              </a:spcAft>
              <a:buClr>
                <a:schemeClr val="dk2"/>
              </a:buClr>
              <a:buSzPts val="1100"/>
              <a:buFont typeface="Arial"/>
              <a:buNone/>
            </a:pPr>
            <a:r>
              <a:rPr lang="en" sz="1100">
                <a:solidFill>
                  <a:schemeClr val="dk2"/>
                </a:solidFill>
              </a:rPr>
              <a:t>You </a:t>
            </a:r>
            <a:r>
              <a:rPr lang="en" sz="1100" b="1">
                <a:solidFill>
                  <a:schemeClr val="dk2"/>
                </a:solidFill>
              </a:rPr>
              <a:t>must </a:t>
            </a:r>
            <a:r>
              <a:rPr lang="en" sz="1100">
                <a:solidFill>
                  <a:schemeClr val="dk2"/>
                </a:solidFill>
              </a:rPr>
              <a:t>use sketches in your answer to identify key features. </a:t>
            </a:r>
            <a:endParaRPr sz="1100">
              <a:solidFill>
                <a:schemeClr val="dk2"/>
              </a:solidFill>
            </a:endParaRPr>
          </a:p>
          <a:p>
            <a:pPr marL="0" marR="300850" lvl="0" indent="0" algn="r" rtl="0">
              <a:spcBef>
                <a:spcPts val="466"/>
              </a:spcBef>
              <a:spcAft>
                <a:spcPts val="0"/>
              </a:spcAft>
              <a:buClr>
                <a:schemeClr val="dk2"/>
              </a:buClr>
              <a:buSzPts val="1100"/>
              <a:buFont typeface="Arial"/>
              <a:buNone/>
            </a:pPr>
            <a:r>
              <a:rPr lang="en" sz="1000" b="1">
                <a:solidFill>
                  <a:schemeClr val="dk2"/>
                </a:solidFill>
              </a:rPr>
              <a:t>(14) </a:t>
            </a:r>
            <a:endParaRPr sz="1000" b="1">
              <a:solidFill>
                <a:schemeClr val="dk2"/>
              </a:solidFill>
            </a:endParaRPr>
          </a:p>
          <a:p>
            <a:pPr marL="0" marR="300850" lvl="0" indent="0" algn="r" rtl="0">
              <a:spcBef>
                <a:spcPts val="333"/>
              </a:spcBef>
              <a:spcAft>
                <a:spcPts val="0"/>
              </a:spcAft>
              <a:buClr>
                <a:schemeClr val="dk2"/>
              </a:buClr>
              <a:buSzPts val="1100"/>
              <a:buFont typeface="Arial"/>
              <a:buNone/>
            </a:pPr>
            <a:r>
              <a:rPr lang="en" sz="1000" b="1">
                <a:solidFill>
                  <a:schemeClr val="dk2"/>
                </a:solidFill>
              </a:rPr>
              <a:t>(Total 28 marks</a:t>
            </a:r>
            <a:endParaRPr>
              <a:latin typeface="Source Sans Pro"/>
              <a:ea typeface="Source Sans Pro"/>
              <a:cs typeface="Source Sans Pro"/>
              <a:sym typeface="Source Sans Pro"/>
            </a:endParaRPr>
          </a:p>
        </p:txBody>
      </p:sp>
      <p:sp>
        <p:nvSpPr>
          <p:cNvPr id="148" name="Google Shape;148;p21"/>
          <p:cNvSpPr txBox="1"/>
          <p:nvPr/>
        </p:nvSpPr>
        <p:spPr>
          <a:xfrm>
            <a:off x="387925" y="2083250"/>
            <a:ext cx="2169600" cy="738900"/>
          </a:xfrm>
          <a:prstGeom prst="rect">
            <a:avLst/>
          </a:prstGeom>
          <a:solidFill>
            <a:srgbClr val="00FF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u="sng">
                <a:solidFill>
                  <a:schemeClr val="hlink"/>
                </a:solidFill>
                <a:latin typeface="Lobster"/>
                <a:ea typeface="Lobster"/>
                <a:cs typeface="Lobster"/>
                <a:sym typeface="Lobster"/>
                <a:hlinkClick r:id="" action="ppaction://hlinkshowjump?jump=nextslide"/>
              </a:rPr>
              <a:t>Markscheme click here</a:t>
            </a:r>
            <a:endParaRPr sz="1800" b="1">
              <a:latin typeface="Lobster"/>
              <a:ea typeface="Lobster"/>
              <a:cs typeface="Lobster"/>
              <a:sym typeface="Lobster"/>
            </a:endParaRPr>
          </a:p>
        </p:txBody>
      </p:sp>
      <p:pic>
        <p:nvPicPr>
          <p:cNvPr id="2" name="Picture 1">
            <a:extLst>
              <a:ext uri="{FF2B5EF4-FFF2-40B4-BE49-F238E27FC236}">
                <a16:creationId xmlns:a16="http://schemas.microsoft.com/office/drawing/2014/main" id="{DC157EB4-A29B-9B88-3A34-A4EB9FBEEF48}"/>
              </a:ext>
            </a:extLst>
          </p:cNvPr>
          <p:cNvPicPr>
            <a:picLocks noChangeAspect="1"/>
          </p:cNvPicPr>
          <p:nvPr/>
        </p:nvPicPr>
        <p:blipFill>
          <a:blip r:embed="rId3"/>
          <a:stretch>
            <a:fillRect/>
          </a:stretch>
        </p:blipFill>
        <p:spPr>
          <a:xfrm>
            <a:off x="195262" y="4075786"/>
            <a:ext cx="2089494" cy="8520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MarkScheme</a:t>
            </a:r>
            <a:endParaRPr/>
          </a:p>
        </p:txBody>
      </p:sp>
      <p:sp>
        <p:nvSpPr>
          <p:cNvPr id="154" name="Google Shape;154;p22"/>
          <p:cNvSpPr txBox="1"/>
          <p:nvPr/>
        </p:nvSpPr>
        <p:spPr>
          <a:xfrm>
            <a:off x="804575" y="1135000"/>
            <a:ext cx="7672200" cy="2332200"/>
          </a:xfrm>
          <a:prstGeom prst="rect">
            <a:avLst/>
          </a:prstGeom>
          <a:noFill/>
          <a:ln>
            <a:noFill/>
          </a:ln>
        </p:spPr>
        <p:txBody>
          <a:bodyPr spcFirstLastPara="1" wrap="square" lIns="91425" tIns="91425" rIns="91425" bIns="91425" anchor="t" anchorCtr="0">
            <a:spAutoFit/>
          </a:bodyPr>
          <a:lstStyle/>
          <a:p>
            <a:pPr marL="499281" lvl="0" indent="0" algn="l" rtl="0">
              <a:spcBef>
                <a:spcPts val="0"/>
              </a:spcBef>
              <a:spcAft>
                <a:spcPts val="0"/>
              </a:spcAft>
              <a:buNone/>
            </a:pPr>
            <a:r>
              <a:rPr lang="en" sz="1100">
                <a:solidFill>
                  <a:schemeClr val="dk2"/>
                </a:solidFill>
              </a:rPr>
              <a:t>(a) Candidates may begin / or include a definition of ‘iconic design’ eg </a:t>
            </a:r>
            <a:endParaRPr sz="1100">
              <a:solidFill>
                <a:schemeClr val="dk2"/>
              </a:solidFill>
            </a:endParaRPr>
          </a:p>
          <a:p>
            <a:pPr marL="840886" lvl="0" indent="0" algn="l" rtl="0">
              <a:spcBef>
                <a:spcPts val="116"/>
              </a:spcBef>
              <a:spcAft>
                <a:spcPts val="0"/>
              </a:spcAft>
              <a:buNone/>
            </a:pPr>
            <a:r>
              <a:rPr lang="en" sz="1100">
                <a:solidFill>
                  <a:schemeClr val="dk2"/>
                </a:solidFill>
              </a:rPr>
              <a:t>• Exhibits elements of – originality, excellence, utility </a:t>
            </a:r>
            <a:endParaRPr sz="1100">
              <a:solidFill>
                <a:schemeClr val="dk2"/>
              </a:solidFill>
            </a:endParaRPr>
          </a:p>
          <a:p>
            <a:pPr marL="840886" lvl="0" indent="0" algn="l" rtl="0">
              <a:spcBef>
                <a:spcPts val="116"/>
              </a:spcBef>
              <a:spcAft>
                <a:spcPts val="0"/>
              </a:spcAft>
              <a:buNone/>
            </a:pPr>
            <a:r>
              <a:rPr lang="en" sz="1100">
                <a:solidFill>
                  <a:schemeClr val="dk2"/>
                </a:solidFill>
              </a:rPr>
              <a:t>• Stands the test of time </a:t>
            </a:r>
            <a:endParaRPr sz="1100">
              <a:solidFill>
                <a:schemeClr val="dk2"/>
              </a:solidFill>
            </a:endParaRPr>
          </a:p>
          <a:p>
            <a:pPr marL="840886" lvl="0" indent="0" algn="l" rtl="0">
              <a:spcBef>
                <a:spcPts val="116"/>
              </a:spcBef>
              <a:spcAft>
                <a:spcPts val="0"/>
              </a:spcAft>
              <a:buNone/>
            </a:pPr>
            <a:r>
              <a:rPr lang="en" sz="1100">
                <a:solidFill>
                  <a:schemeClr val="dk2"/>
                </a:solidFill>
              </a:rPr>
              <a:t>• Sets bench marks for others to follow etc. </a:t>
            </a:r>
            <a:endParaRPr sz="1100">
              <a:solidFill>
                <a:schemeClr val="dk2"/>
              </a:solidFill>
            </a:endParaRPr>
          </a:p>
          <a:p>
            <a:pPr marL="851782" lvl="0" indent="0" algn="l" rtl="0">
              <a:spcBef>
                <a:spcPts val="1316"/>
              </a:spcBef>
              <a:spcAft>
                <a:spcPts val="0"/>
              </a:spcAft>
              <a:buNone/>
            </a:pPr>
            <a:r>
              <a:rPr lang="en" sz="1100">
                <a:solidFill>
                  <a:schemeClr val="dk2"/>
                </a:solidFill>
              </a:rPr>
              <a:t>Anticipate examples being given to support explanations, links to modern design, </a:t>
            </a:r>
            <a:endParaRPr sz="1100">
              <a:solidFill>
                <a:schemeClr val="dk2"/>
              </a:solidFill>
            </a:endParaRPr>
          </a:p>
          <a:p>
            <a:pPr marL="857929" lvl="0" indent="0" algn="l" rtl="0">
              <a:spcBef>
                <a:spcPts val="116"/>
              </a:spcBef>
              <a:spcAft>
                <a:spcPts val="0"/>
              </a:spcAft>
              <a:buNone/>
            </a:pPr>
            <a:r>
              <a:rPr lang="en" sz="1100">
                <a:solidFill>
                  <a:schemeClr val="dk2"/>
                </a:solidFill>
              </a:rPr>
              <a:t>principles of form / function, innovation / invention. </a:t>
            </a:r>
            <a:endParaRPr sz="1100">
              <a:solidFill>
                <a:schemeClr val="dk2"/>
              </a:solidFill>
            </a:endParaRPr>
          </a:p>
          <a:p>
            <a:pPr marL="857929" lvl="0" indent="0" algn="l" rtl="0">
              <a:spcBef>
                <a:spcPts val="116"/>
              </a:spcBef>
              <a:spcAft>
                <a:spcPts val="0"/>
              </a:spcAft>
              <a:buNone/>
            </a:pPr>
            <a:endParaRPr sz="1100">
              <a:solidFill>
                <a:schemeClr val="dk2"/>
              </a:solidFill>
            </a:endParaRPr>
          </a:p>
          <a:p>
            <a:pPr marL="857929" lvl="0" indent="0" algn="l" rtl="0">
              <a:spcBef>
                <a:spcPts val="116"/>
              </a:spcBef>
              <a:spcAft>
                <a:spcPts val="0"/>
              </a:spcAft>
              <a:buNone/>
            </a:pPr>
            <a:endParaRPr sz="1100">
              <a:solidFill>
                <a:schemeClr val="dk2"/>
              </a:solidFill>
            </a:endParaRPr>
          </a:p>
          <a:p>
            <a:pPr marL="857929" marR="1370981" lvl="0" indent="-358647" algn="l" rtl="0">
              <a:lnSpc>
                <a:spcPct val="106018"/>
              </a:lnSpc>
              <a:spcBef>
                <a:spcPts val="0"/>
              </a:spcBef>
              <a:spcAft>
                <a:spcPts val="0"/>
              </a:spcAft>
              <a:buNone/>
            </a:pPr>
            <a:r>
              <a:rPr lang="en" sz="1100">
                <a:solidFill>
                  <a:schemeClr val="dk2"/>
                </a:solidFill>
              </a:rPr>
              <a:t>(b) Example iPod although not yet perceived to be long lasting, has originality, sets bench mark for other MP3 players, status as fashion icon, uses new technology, </a:t>
            </a:r>
            <a:endParaRPr sz="1100">
              <a:solidFill>
                <a:schemeClr val="dk2"/>
              </a:solidFill>
            </a:endParaRPr>
          </a:p>
          <a:p>
            <a:pPr marL="854297" lvl="0" indent="0" algn="l" rtl="0">
              <a:spcBef>
                <a:spcPts val="50"/>
              </a:spcBef>
              <a:spcAft>
                <a:spcPts val="0"/>
              </a:spcAft>
              <a:buNone/>
            </a:pPr>
            <a:r>
              <a:rPr lang="en" sz="1100">
                <a:solidFill>
                  <a:schemeClr val="dk2"/>
                </a:solidFill>
              </a:rPr>
              <a:t>simple aesthetics etc. </a:t>
            </a:r>
            <a:endParaRPr sz="1100">
              <a:solidFill>
                <a:schemeClr val="dk2"/>
              </a:solidFill>
            </a:endParaRPr>
          </a:p>
        </p:txBody>
      </p:sp>
      <p:pic>
        <p:nvPicPr>
          <p:cNvPr id="2" name="Picture 1">
            <a:extLst>
              <a:ext uri="{FF2B5EF4-FFF2-40B4-BE49-F238E27FC236}">
                <a16:creationId xmlns:a16="http://schemas.microsoft.com/office/drawing/2014/main" id="{28A86598-CF7D-DD17-CA0D-491DFE841B18}"/>
              </a:ext>
            </a:extLst>
          </p:cNvPr>
          <p:cNvPicPr>
            <a:picLocks noChangeAspect="1"/>
          </p:cNvPicPr>
          <p:nvPr/>
        </p:nvPicPr>
        <p:blipFill>
          <a:blip r:embed="rId3"/>
          <a:stretch>
            <a:fillRect/>
          </a:stretch>
        </p:blipFill>
        <p:spPr>
          <a:xfrm>
            <a:off x="195262" y="4075786"/>
            <a:ext cx="2089494" cy="852027"/>
          </a:xfrm>
          <a:prstGeom prst="rect">
            <a:avLst/>
          </a:prstGeom>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On-screen Show (16:9)</PresentationFormat>
  <Paragraphs>78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Raleway</vt:lpstr>
      <vt:lpstr>Calibri</vt:lpstr>
      <vt:lpstr>Source Sans Pro</vt:lpstr>
      <vt:lpstr>Lobster</vt:lpstr>
      <vt:lpstr>Noto Sans Symbols</vt:lpstr>
      <vt:lpstr>Century Gothic</vt:lpstr>
      <vt:lpstr>Arial</vt:lpstr>
      <vt:lpstr>Plum</vt:lpstr>
      <vt:lpstr>Independent Learning  Bridging Tasks   A Level Product Design - AQA - 7552  https://www.aqa.org.uk/subjects/design-and-technology/as-and-a-level/design-and-technology-product-design-7552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MarkScheme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Learning  Bridging Tasks   A Level Product Design - AQA - 7552  https://www.aqa.org.uk/subjects/design-and-technology/as-and-a-level/design-and-technology-product-design-7552 </dc:title>
  <cp:lastModifiedBy>Abid Hussain</cp:lastModifiedBy>
  <cp:revision>1</cp:revision>
  <dcterms:modified xsi:type="dcterms:W3CDTF">2024-06-12T10:45:02Z</dcterms:modified>
</cp:coreProperties>
</file>