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5C489-0D4A-410E-8EA8-819C1A49A71F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02707-352C-485A-952D-EFB510092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6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Remember – </a:t>
            </a:r>
            <a:r>
              <a:rPr lang="en-GB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Ofsted DO NOT want a lesson plan (!), but evidence of a planned lesson… </a:t>
            </a: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(September 2012 criteria).</a:t>
            </a:r>
          </a:p>
          <a:p>
            <a:pPr>
              <a:spcBef>
                <a:spcPct val="0"/>
              </a:spcBef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This simple tool will help you mentally prepare for your lesson @ TeacherToolkit@me.com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57AC61-08EE-45F1-9C07-4524FB7737EA}" type="slidenum">
              <a:rPr lang="en-GB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27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5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7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65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5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0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4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40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3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4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2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99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42C7-F73B-4FBF-8B75-89A43A5637A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95EF-36FF-4C55-811B-D8313CA00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0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.uk/url?sa=i&amp;rct=j&amp;q=&amp;esrc=s&amp;source=images&amp;cd=&amp;cad=rja&amp;uact=8&amp;ved=0CAcQjRxqFQoTCIWrg8O5iMgCFYE3FAod5yEKfg&amp;url=https://mylifelonglearningjourney.wordpress.com/&amp;psig=AFQjCNG_gAeD6PcKCiLqqMZSyQ5W1cw5gQ&amp;ust=144293596163464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1" descr="http://www.artyit.co.uk/mariesplace/build3/images/gold-fra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091" y="482847"/>
            <a:ext cx="2155825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8" descr="http://www.couponclipinista.com/wp-content/uploads/2012/08/POSTIT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0564" y="0"/>
            <a:ext cx="2898005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8546" y="0"/>
            <a:ext cx="4383088" cy="55086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>
                <a:latin typeface="Impact" pitchFamily="34" charset="0"/>
              </a:rPr>
              <a:t>The 5 minute Lesson Plan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024298" y="928670"/>
            <a:ext cx="1855678" cy="19962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 Create The Full Solution </a:t>
            </a:r>
          </a:p>
          <a:p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  For The Dice Game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Use Functions For The </a:t>
            </a:r>
          </a:p>
          <a:p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Algorithms Employed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Include Iteration for game</a:t>
            </a:r>
          </a:p>
          <a:p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Plays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Include selection within the</a:t>
            </a:r>
          </a:p>
          <a:p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Functions </a:t>
            </a:r>
          </a:p>
        </p:txBody>
      </p:sp>
      <p:sp>
        <p:nvSpPr>
          <p:cNvPr id="2054" name="AutoShape 8"/>
          <p:cNvSpPr>
            <a:spLocks noChangeArrowheads="1"/>
          </p:cNvSpPr>
          <p:nvPr/>
        </p:nvSpPr>
        <p:spPr bwMode="auto">
          <a:xfrm>
            <a:off x="1524000" y="4929198"/>
            <a:ext cx="2802578" cy="1785950"/>
          </a:xfrm>
          <a:prstGeom prst="flowChartPrepa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8484364" y="4833258"/>
            <a:ext cx="2016125" cy="1810452"/>
          </a:xfrm>
          <a:prstGeom prst="flowChartPrepa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1747198" y="2909456"/>
            <a:ext cx="2008188" cy="1756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3995037" y="2921331"/>
            <a:ext cx="2008187" cy="1716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6240525" y="2921331"/>
            <a:ext cx="2008188" cy="17525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8383713" y="2909455"/>
            <a:ext cx="2008187" cy="1712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8"/>
          <p:cNvSpPr>
            <a:spLocks noChangeArrowheads="1"/>
          </p:cNvSpPr>
          <p:nvPr/>
        </p:nvSpPr>
        <p:spPr bwMode="auto">
          <a:xfrm rot="3415759" flipV="1">
            <a:off x="3507272" y="2079905"/>
            <a:ext cx="585788" cy="542925"/>
          </a:xfrm>
          <a:custGeom>
            <a:avLst/>
            <a:gdLst>
              <a:gd name="T0" fmla="*/ 7942499 w 21600"/>
              <a:gd name="T1" fmla="*/ 0 h 21600"/>
              <a:gd name="T2" fmla="*/ 1985821 w 21600"/>
              <a:gd name="T3" fmla="*/ 6823336 h 21600"/>
              <a:gd name="T4" fmla="*/ 7942499 w 21600"/>
              <a:gd name="T5" fmla="*/ 3411655 h 21600"/>
              <a:gd name="T6" fmla="*/ 17872283 w 21600"/>
              <a:gd name="T7" fmla="*/ 6823336 h 21600"/>
              <a:gd name="T8" fmla="*/ 13900668 w 21600"/>
              <a:gd name="T9" fmla="*/ 10234991 h 21600"/>
              <a:gd name="T10" fmla="*/ 9929052 w 21600"/>
              <a:gd name="T11" fmla="*/ 682333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3" name="AutoShape 19"/>
          <p:cNvSpPr>
            <a:spLocks noChangeArrowheads="1"/>
          </p:cNvSpPr>
          <p:nvPr/>
        </p:nvSpPr>
        <p:spPr bwMode="auto">
          <a:xfrm rot="9733121" flipH="1">
            <a:off x="5739205" y="1781275"/>
            <a:ext cx="663815" cy="531520"/>
          </a:xfrm>
          <a:custGeom>
            <a:avLst/>
            <a:gdLst>
              <a:gd name="T0" fmla="*/ 7813872 w 21600"/>
              <a:gd name="T1" fmla="*/ 0 h 21600"/>
              <a:gd name="T2" fmla="*/ 1953643 w 21600"/>
              <a:gd name="T3" fmla="*/ 8247445 h 21600"/>
              <a:gd name="T4" fmla="*/ 7813872 w 21600"/>
              <a:gd name="T5" fmla="*/ 4123722 h 21600"/>
              <a:gd name="T6" fmla="*/ 17582812 w 21600"/>
              <a:gd name="T7" fmla="*/ 8247445 h 21600"/>
              <a:gd name="T8" fmla="*/ 13675526 w 21600"/>
              <a:gd name="T9" fmla="*/ 12371167 h 21600"/>
              <a:gd name="T10" fmla="*/ 9768241 w 21600"/>
              <a:gd name="T11" fmla="*/ 824744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5" name="AutoShape 21"/>
          <p:cNvSpPr>
            <a:spLocks noChangeArrowheads="1"/>
          </p:cNvSpPr>
          <p:nvPr/>
        </p:nvSpPr>
        <p:spPr bwMode="auto">
          <a:xfrm>
            <a:off x="3756561" y="3705102"/>
            <a:ext cx="267738" cy="294182"/>
          </a:xfrm>
          <a:prstGeom prst="rightArrow">
            <a:avLst>
              <a:gd name="adj1" fmla="val 50000"/>
              <a:gd name="adj2" fmla="val 46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AutoShape 22"/>
          <p:cNvSpPr>
            <a:spLocks noChangeArrowheads="1"/>
          </p:cNvSpPr>
          <p:nvPr/>
        </p:nvSpPr>
        <p:spPr bwMode="auto">
          <a:xfrm>
            <a:off x="6024748" y="3716977"/>
            <a:ext cx="249383" cy="252207"/>
          </a:xfrm>
          <a:prstGeom prst="rightArrow">
            <a:avLst>
              <a:gd name="adj1" fmla="val 50000"/>
              <a:gd name="adj2" fmla="val 46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AutoShape 23"/>
          <p:cNvSpPr>
            <a:spLocks noChangeArrowheads="1"/>
          </p:cNvSpPr>
          <p:nvPr/>
        </p:nvSpPr>
        <p:spPr bwMode="auto">
          <a:xfrm>
            <a:off x="8221684" y="3645725"/>
            <a:ext cx="261257" cy="245856"/>
          </a:xfrm>
          <a:prstGeom prst="rightArrow">
            <a:avLst>
              <a:gd name="adj1" fmla="val 50000"/>
              <a:gd name="adj2" fmla="val 46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Text Box 26"/>
          <p:cNvSpPr txBox="1">
            <a:spLocks noChangeArrowheads="1"/>
          </p:cNvSpPr>
          <p:nvPr/>
        </p:nvSpPr>
        <p:spPr bwMode="auto">
          <a:xfrm>
            <a:off x="5759490" y="628805"/>
            <a:ext cx="171990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100" b="1" dirty="0">
                <a:latin typeface="Tahoma" pitchFamily="34" charset="0"/>
              </a:rPr>
              <a:t>Engagement?</a:t>
            </a:r>
          </a:p>
        </p:txBody>
      </p:sp>
      <p:sp>
        <p:nvSpPr>
          <p:cNvPr id="2070" name="Text Box 27"/>
          <p:cNvSpPr txBox="1">
            <a:spLocks noChangeArrowheads="1"/>
          </p:cNvSpPr>
          <p:nvPr/>
        </p:nvSpPr>
        <p:spPr bwMode="auto">
          <a:xfrm>
            <a:off x="8882083" y="142852"/>
            <a:ext cx="15605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100" b="1" dirty="0">
                <a:latin typeface="Tahoma" pitchFamily="34" charset="0"/>
              </a:rPr>
              <a:t>Resources!</a:t>
            </a:r>
          </a:p>
        </p:txBody>
      </p:sp>
      <p:sp>
        <p:nvSpPr>
          <p:cNvPr id="2071" name="Text Box 28"/>
          <p:cNvSpPr txBox="1">
            <a:spLocks noChangeArrowheads="1"/>
          </p:cNvSpPr>
          <p:nvPr/>
        </p:nvSpPr>
        <p:spPr bwMode="auto">
          <a:xfrm>
            <a:off x="1902774" y="4744811"/>
            <a:ext cx="15605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100" b="1" dirty="0">
                <a:latin typeface="Tahoma" pitchFamily="34" charset="0"/>
              </a:rPr>
              <a:t>Differentiation</a:t>
            </a:r>
          </a:p>
        </p:txBody>
      </p:sp>
      <p:sp>
        <p:nvSpPr>
          <p:cNvPr id="2072" name="Text Box 29"/>
          <p:cNvSpPr txBox="1">
            <a:spLocks noChangeArrowheads="1"/>
          </p:cNvSpPr>
          <p:nvPr/>
        </p:nvSpPr>
        <p:spPr bwMode="auto">
          <a:xfrm>
            <a:off x="8882082" y="4786322"/>
            <a:ext cx="12552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100" b="1" dirty="0" err="1">
                <a:latin typeface="Tahoma" pitchFamily="34" charset="0"/>
              </a:rPr>
              <a:t>AfL</a:t>
            </a:r>
            <a:endParaRPr lang="en-GB" sz="1100" b="1" dirty="0">
              <a:latin typeface="Tahoma" pitchFamily="34" charset="0"/>
            </a:endParaRPr>
          </a:p>
        </p:txBody>
      </p:sp>
      <p:sp>
        <p:nvSpPr>
          <p:cNvPr id="2073" name="Text Box 30"/>
          <p:cNvSpPr txBox="1">
            <a:spLocks noChangeArrowheads="1"/>
          </p:cNvSpPr>
          <p:nvPr/>
        </p:nvSpPr>
        <p:spPr bwMode="auto">
          <a:xfrm>
            <a:off x="2212768" y="2149435"/>
            <a:ext cx="11637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dirty="0">
                <a:latin typeface="Tahoma" pitchFamily="34" charset="0"/>
              </a:rPr>
              <a:t>Learning</a:t>
            </a:r>
            <a:r>
              <a:rPr lang="en-GB" sz="1200" dirty="0">
                <a:latin typeface="Tahoma" pitchFamily="34" charset="0"/>
              </a:rPr>
              <a:t> episodes</a:t>
            </a:r>
          </a:p>
        </p:txBody>
      </p:sp>
      <p:sp>
        <p:nvSpPr>
          <p:cNvPr id="2074" name="Text Box 31"/>
          <p:cNvSpPr txBox="1">
            <a:spLocks noChangeArrowheads="1"/>
          </p:cNvSpPr>
          <p:nvPr/>
        </p:nvSpPr>
        <p:spPr bwMode="auto">
          <a:xfrm>
            <a:off x="1809721" y="2928934"/>
            <a:ext cx="177482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b="1" dirty="0">
                <a:latin typeface="Tahoma" pitchFamily="34" charset="0"/>
              </a:rPr>
              <a:t>Teacher  Led (TL) or Student Led (SL)?</a:t>
            </a:r>
          </a:p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000" dirty="0">
                <a:latin typeface="Tahoma" pitchFamily="34" charset="0"/>
              </a:rPr>
              <a:t> </a:t>
            </a:r>
            <a:r>
              <a:rPr lang="en-GB" sz="1000" b="1" dirty="0">
                <a:latin typeface="Tahoma" pitchFamily="34" charset="0"/>
              </a:rPr>
              <a:t>Starter Activity</a:t>
            </a:r>
            <a:r>
              <a:rPr lang="en-GB" sz="1000" dirty="0">
                <a:latin typeface="Tahoma" pitchFamily="34" charset="0"/>
              </a:rPr>
              <a:t> – </a:t>
            </a:r>
          </a:p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000" dirty="0">
                <a:latin typeface="Tahoma" pitchFamily="34" charset="0"/>
              </a:rPr>
              <a:t>Students to front of class. Go through Possible Python Solutions for game Q&amp;A Check understanding (SL)</a:t>
            </a:r>
          </a:p>
        </p:txBody>
      </p:sp>
      <p:sp>
        <p:nvSpPr>
          <p:cNvPr id="2075" name="Text Box 32"/>
          <p:cNvSpPr txBox="1">
            <a:spLocks noChangeArrowheads="1"/>
          </p:cNvSpPr>
          <p:nvPr/>
        </p:nvSpPr>
        <p:spPr bwMode="auto">
          <a:xfrm>
            <a:off x="4091768" y="2924945"/>
            <a:ext cx="187231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Teacher Led or Student Led?</a:t>
            </a:r>
          </a:p>
          <a:p>
            <a:pPr>
              <a:buFont typeface="Arial" pitchFamily="34" charset="0"/>
              <a:buChar char="•"/>
            </a:pPr>
            <a:endParaRPr lang="en-GB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2550" indent="-82550">
              <a:buFont typeface="Arial" pitchFamily="34" charset="0"/>
              <a:buChar char="•"/>
            </a:pP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Development –</a:t>
            </a: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Groups to share results (SL)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Discuss the learning journey for the lesson (TL)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Main Activity 1</a:t>
            </a:r>
          </a:p>
          <a:p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Students will begin to create the solution for  the Dice Game using a suitable IDLE.</a:t>
            </a:r>
          </a:p>
          <a:p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Students will create a folder structure for 6</a:t>
            </a:r>
            <a:r>
              <a:rPr lang="en-GB" sz="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Form</a:t>
            </a:r>
          </a:p>
          <a:p>
            <a:pPr marL="82550" indent="-82550">
              <a:buFont typeface="Arial" pitchFamily="34" charset="0"/>
              <a:buChar char="•"/>
            </a:pPr>
            <a:endParaRPr lang="en-GB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6" name="Text Box 33"/>
          <p:cNvSpPr txBox="1">
            <a:spLocks noChangeArrowheads="1"/>
          </p:cNvSpPr>
          <p:nvPr/>
        </p:nvSpPr>
        <p:spPr bwMode="auto">
          <a:xfrm>
            <a:off x="6312078" y="2999274"/>
            <a:ext cx="19442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Teacher Led or Student Led?</a:t>
            </a:r>
          </a:p>
          <a:p>
            <a:pPr>
              <a:buFont typeface="Arial" pitchFamily="34" charset="0"/>
              <a:buChar char="•"/>
            </a:pPr>
            <a:endParaRPr lang="en-GB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800" b="1" dirty="0">
                <a:latin typeface="Tahoma" pitchFamily="34" charset="0"/>
              </a:rPr>
              <a:t>Mini Plenary/s   – </a:t>
            </a:r>
            <a:r>
              <a:rPr lang="en-GB" sz="800" dirty="0">
                <a:latin typeface="Tahoma" pitchFamily="34" charset="0"/>
              </a:rPr>
              <a:t>demonstrate students solution – class discussion</a:t>
            </a:r>
          </a:p>
          <a:p>
            <a:endParaRPr lang="en-GB" sz="800" dirty="0">
              <a:latin typeface="Tahoma" pitchFamily="34" charset="0"/>
            </a:endParaRPr>
          </a:p>
          <a:p>
            <a:r>
              <a:rPr lang="en-GB" sz="800" b="1" dirty="0">
                <a:latin typeface="Tahoma" pitchFamily="34" charset="0"/>
              </a:rPr>
              <a:t>Main Activity 2</a:t>
            </a:r>
            <a:r>
              <a:rPr lang="en-GB" sz="800" dirty="0">
                <a:latin typeface="Tahoma" pitchFamily="34" charset="0"/>
              </a:rPr>
              <a:t> – continue with program solution based off of plenary collaborate with peers to improve solution</a:t>
            </a:r>
          </a:p>
          <a:p>
            <a:endParaRPr lang="en-GB" sz="800" b="1" dirty="0">
              <a:latin typeface="Tahoma" pitchFamily="34" charset="0"/>
            </a:endParaRPr>
          </a:p>
        </p:txBody>
      </p:sp>
      <p:sp>
        <p:nvSpPr>
          <p:cNvPr id="2077" name="Text Box 34"/>
          <p:cNvSpPr txBox="1">
            <a:spLocks noChangeArrowheads="1"/>
          </p:cNvSpPr>
          <p:nvPr/>
        </p:nvSpPr>
        <p:spPr bwMode="auto">
          <a:xfrm>
            <a:off x="8596330" y="2928934"/>
            <a:ext cx="1748142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b="1" dirty="0">
                <a:latin typeface="Tahoma" pitchFamily="34" charset="0"/>
              </a:rPr>
              <a:t>Teacher Led or Student Led?</a:t>
            </a:r>
          </a:p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Plenary:</a:t>
            </a:r>
          </a:p>
          <a:p>
            <a:pPr algn="ctr">
              <a:spcBef>
                <a:spcPct val="50000"/>
              </a:spcBef>
            </a:pPr>
            <a:r>
              <a:rPr lang="en-A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Student to show work they have completed for the lesson. SL</a:t>
            </a:r>
          </a:p>
          <a:p>
            <a:pPr algn="ctr">
              <a:spcBef>
                <a:spcPct val="50000"/>
              </a:spcBef>
            </a:pPr>
            <a:r>
              <a:rPr lang="en-A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Check AOL with Learning Journey</a:t>
            </a:r>
          </a:p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endParaRPr lang="en-A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endParaRPr lang="en-GB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84" name="Picture 40" descr="http://cdn.socialmediaexaminer.com/images/0511dh-dart-boar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2273" y="2480070"/>
            <a:ext cx="412873" cy="41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5" name="Text Box 25"/>
          <p:cNvSpPr txBox="1">
            <a:spLocks noChangeArrowheads="1"/>
          </p:cNvSpPr>
          <p:nvPr/>
        </p:nvSpPr>
        <p:spPr bwMode="auto">
          <a:xfrm>
            <a:off x="1742626" y="201804"/>
            <a:ext cx="20376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dirty="0">
                <a:latin typeface="Tahoma" pitchFamily="34" charset="0"/>
              </a:rPr>
              <a:t>Main </a:t>
            </a:r>
            <a:r>
              <a:rPr lang="en-GB" sz="1200" b="1" u="sng" dirty="0">
                <a:latin typeface="Tahoma" pitchFamily="34" charset="0"/>
              </a:rPr>
              <a:t>learning</a:t>
            </a:r>
            <a:r>
              <a:rPr lang="en-GB" sz="1200" b="1" dirty="0">
                <a:latin typeface="Tahoma" pitchFamily="34" charset="0"/>
              </a:rPr>
              <a:t> objective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4381489" y="4857760"/>
            <a:ext cx="4071965" cy="929446"/>
          </a:xfrm>
          <a:prstGeom prst="rect">
            <a:avLst/>
          </a:prstGeom>
          <a:solidFill>
            <a:schemeClr val="bg1">
              <a:alpha val="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5-Point Star 4"/>
          <p:cNvSpPr/>
          <p:nvPr/>
        </p:nvSpPr>
        <p:spPr>
          <a:xfrm>
            <a:off x="5964083" y="318012"/>
            <a:ext cx="2814824" cy="2242787"/>
          </a:xfrm>
          <a:prstGeom prst="star5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2092" name="Picture 49" descr="https://devcentral.f5.com/weblogs/images/devcentral_f5_com/weblogs/Joe/WindowsLiveWriter/PowerShellABCsKisforKeywords_98BC/Keywords_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52927" y="4929198"/>
            <a:ext cx="661505" cy="43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51" descr="http://t0.gstatic.com/images?q=tbn:ANd9GcSjOSw_IyE5_9VW4q5k3CwIc_4cARJWJN1cDlBmkfCyk_2EyNAuQ3aztt3q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90255" y="2196936"/>
            <a:ext cx="558140" cy="70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1991544" y="4941168"/>
            <a:ext cx="205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All</a:t>
            </a:r>
            <a:r>
              <a:rPr lang="en-GB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students will be able to create some solution for the dice game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16604" y="6091130"/>
            <a:ext cx="2307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Some</a:t>
            </a:r>
            <a:r>
              <a:rPr lang="en-GB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Students will have a fully working solution utilising functions, iteration and selection.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809720" y="642919"/>
            <a:ext cx="176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Ready To Learn: </a:t>
            </a:r>
          </a:p>
          <a:p>
            <a:endParaRPr lang="en-GB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How to Create Iteration, Selection &amp; Functions within the Python Programming  Language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4298" y="42860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Success criteria</a:t>
            </a:r>
          </a:p>
          <a:p>
            <a:r>
              <a:rPr lang="en-GB" sz="900" dirty="0"/>
              <a:t>What pupils must </a:t>
            </a:r>
            <a:r>
              <a:rPr lang="en-GB" sz="900" b="1" u="sng" dirty="0"/>
              <a:t>learn</a:t>
            </a:r>
            <a:r>
              <a:rPr lang="en-GB" sz="900" dirty="0"/>
              <a:t> in order to achieve the objective.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04012" y="4520154"/>
            <a:ext cx="8395853" cy="276999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FF00"/>
                </a:solidFill>
              </a:rPr>
              <a:t>HOTs or LOTs? When are pupils: creating, evaluating, analysing, applying, understanding and remembering?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310050" y="5301208"/>
            <a:ext cx="4090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Literacy: </a:t>
            </a: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Functions, IDLE, Iteration, Selection, Variables</a:t>
            </a:r>
          </a:p>
          <a:p>
            <a:r>
              <a:rPr lang="en-GB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Numeracy: </a:t>
            </a: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Various Math Formula</a:t>
            </a:r>
          </a:p>
          <a:p>
            <a:r>
              <a:rPr lang="en-GB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SMSC: </a:t>
            </a: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Gaming, Career Pathways</a:t>
            </a:r>
            <a:endParaRPr lang="en-GB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381488" y="5793180"/>
            <a:ext cx="4071966" cy="845127"/>
          </a:xfrm>
          <a:prstGeom prst="rect">
            <a:avLst/>
          </a:prstGeom>
          <a:solidFill>
            <a:schemeClr val="bg1">
              <a:alpha val="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4381488" y="5786455"/>
            <a:ext cx="2578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AutoShape 21"/>
          <p:cNvSpPr>
            <a:spLocks noChangeArrowheads="1"/>
          </p:cNvSpPr>
          <p:nvPr/>
        </p:nvSpPr>
        <p:spPr bwMode="auto">
          <a:xfrm rot="5400000">
            <a:off x="2631193" y="2629577"/>
            <a:ext cx="336829" cy="294182"/>
          </a:xfrm>
          <a:prstGeom prst="rightArrow">
            <a:avLst>
              <a:gd name="adj1" fmla="val 50000"/>
              <a:gd name="adj2" fmla="val 46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8518565" y="1995053"/>
            <a:ext cx="19119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Role of additional staff</a:t>
            </a:r>
          </a:p>
          <a:p>
            <a:pPr algn="ctr"/>
            <a:endParaRPr lang="en-GB" sz="1000" dirty="0"/>
          </a:p>
          <a:p>
            <a:pPr algn="ctr"/>
            <a:r>
              <a:rPr lang="en-GB" sz="1000" dirty="0"/>
              <a:t>N/A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96330" y="5066685"/>
            <a:ext cx="179385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9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Learning journey</a:t>
            </a:r>
          </a:p>
          <a:p>
            <a:pPr algn="ctr">
              <a:buFont typeface="Arial" pitchFamily="34" charset="0"/>
              <a:buChar char="•"/>
            </a:pPr>
            <a:r>
              <a:rPr lang="en-GB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Questioning/discussion</a:t>
            </a:r>
          </a:p>
          <a:p>
            <a:pPr algn="ctr">
              <a:buFont typeface="Arial" pitchFamily="34" charset="0"/>
              <a:buChar char="•"/>
            </a:pPr>
            <a:r>
              <a:rPr lang="en-GB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Pupils presenting their work to the whole</a:t>
            </a:r>
          </a:p>
          <a:p>
            <a:pPr algn="ctr"/>
            <a:r>
              <a:rPr lang="en-GB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class</a:t>
            </a:r>
          </a:p>
          <a:p>
            <a:pPr algn="ctr"/>
            <a:r>
              <a:rPr lang="en-GB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Code Sharing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8395414" flipH="1" flipV="1">
            <a:off x="8233973" y="1082246"/>
            <a:ext cx="636893" cy="438160"/>
          </a:xfrm>
          <a:custGeom>
            <a:avLst/>
            <a:gdLst>
              <a:gd name="T0" fmla="*/ 7813872 w 21600"/>
              <a:gd name="T1" fmla="*/ 0 h 21600"/>
              <a:gd name="T2" fmla="*/ 1953643 w 21600"/>
              <a:gd name="T3" fmla="*/ 8247445 h 21600"/>
              <a:gd name="T4" fmla="*/ 7813872 w 21600"/>
              <a:gd name="T5" fmla="*/ 4123722 h 21600"/>
              <a:gd name="T6" fmla="*/ 17582812 w 21600"/>
              <a:gd name="T7" fmla="*/ 8247445 h 21600"/>
              <a:gd name="T8" fmla="*/ 13675526 w 21600"/>
              <a:gd name="T9" fmla="*/ 12371167 h 21600"/>
              <a:gd name="T10" fmla="*/ 9768241 w 21600"/>
              <a:gd name="T11" fmla="*/ 824744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86" name="Picture 43" descr="http://2.bp.blogspot.com/_uWy_q4nK1Ck/TOQ4awWaj1I/AAAAAAAAEdA/8yQ8wXldqtc/s1600/Traffic+Ligh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7962" y="6197713"/>
            <a:ext cx="627730" cy="66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8925926" y="54549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Python IDLE</a:t>
            </a:r>
          </a:p>
          <a:p>
            <a:pPr>
              <a:buFont typeface="Arial" charset="0"/>
              <a:buChar char="•"/>
            </a:pP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PC | Laptop</a:t>
            </a:r>
          </a:p>
          <a:p>
            <a:pPr>
              <a:buFont typeface="Arial" charset="0"/>
              <a:buChar char="•"/>
            </a:pP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Interactive Screen</a:t>
            </a:r>
          </a:p>
          <a:p>
            <a:pPr>
              <a:buFont typeface="Arial" charset="0"/>
              <a:buChar char="•"/>
            </a:pPr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Pens | Paper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90255" y="5491249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Most</a:t>
            </a:r>
            <a:r>
              <a:rPr lang="en-GB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Students will have working functions, iteration and selection included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240016" y="1165102"/>
            <a:ext cx="23042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 Student led demonstrations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Teacher demonstration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Classroom discussion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Group activities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GB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Learning journey</a:t>
            </a:r>
          </a:p>
        </p:txBody>
      </p:sp>
    </p:spTree>
    <p:extLst>
      <p:ext uri="{BB962C8B-B14F-4D97-AF65-F5344CB8AC3E}">
        <p14:creationId xmlns:p14="http://schemas.microsoft.com/office/powerpoint/2010/main" val="72148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lifelonglearningjourney.files.wordpress.com/2013/04/journe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12471" y="30171"/>
            <a:ext cx="6167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My Learning Journey</a:t>
            </a:r>
          </a:p>
        </p:txBody>
      </p:sp>
      <p:sp>
        <p:nvSpPr>
          <p:cNvPr id="6" name="Cloud 5"/>
          <p:cNvSpPr/>
          <p:nvPr/>
        </p:nvSpPr>
        <p:spPr>
          <a:xfrm>
            <a:off x="1752329" y="1340768"/>
            <a:ext cx="2863213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can use logical thinking to create a solution to the problem</a:t>
            </a:r>
          </a:p>
        </p:txBody>
      </p:sp>
      <p:sp>
        <p:nvSpPr>
          <p:cNvPr id="8" name="Cloud 7"/>
          <p:cNvSpPr/>
          <p:nvPr/>
        </p:nvSpPr>
        <p:spPr>
          <a:xfrm>
            <a:off x="5159896" y="1340768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can create suitable variables and selection</a:t>
            </a:r>
          </a:p>
        </p:txBody>
      </p:sp>
      <p:sp>
        <p:nvSpPr>
          <p:cNvPr id="9" name="Cloud 8"/>
          <p:cNvSpPr/>
          <p:nvPr/>
        </p:nvSpPr>
        <p:spPr>
          <a:xfrm>
            <a:off x="7680176" y="2933328"/>
            <a:ext cx="2520280" cy="19387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can create suitable iteration </a:t>
            </a:r>
          </a:p>
        </p:txBody>
      </p:sp>
      <p:sp>
        <p:nvSpPr>
          <p:cNvPr id="10" name="Cloud 9"/>
          <p:cNvSpPr/>
          <p:nvPr/>
        </p:nvSpPr>
        <p:spPr>
          <a:xfrm>
            <a:off x="4274989" y="3212976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can create suitable functions</a:t>
            </a:r>
          </a:p>
        </p:txBody>
      </p:sp>
      <p:sp>
        <p:nvSpPr>
          <p:cNvPr id="11" name="Cloud 10"/>
          <p:cNvSpPr/>
          <p:nvPr/>
        </p:nvSpPr>
        <p:spPr>
          <a:xfrm>
            <a:off x="1750664" y="4675647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can create a solution for the game using selection</a:t>
            </a:r>
          </a:p>
        </p:txBody>
      </p:sp>
      <p:sp>
        <p:nvSpPr>
          <p:cNvPr id="12" name="Cloud 11"/>
          <p:cNvSpPr/>
          <p:nvPr/>
        </p:nvSpPr>
        <p:spPr>
          <a:xfrm>
            <a:off x="4835860" y="5209728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have included iteration</a:t>
            </a:r>
          </a:p>
        </p:txBody>
      </p:sp>
      <p:sp>
        <p:nvSpPr>
          <p:cNvPr id="13" name="Cloud 12"/>
          <p:cNvSpPr/>
          <p:nvPr/>
        </p:nvSpPr>
        <p:spPr>
          <a:xfrm>
            <a:off x="8143737" y="5259529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have a fully working solution with Functions</a:t>
            </a:r>
          </a:p>
        </p:txBody>
      </p:sp>
      <p:sp>
        <p:nvSpPr>
          <p:cNvPr id="7" name="Right Arrow 6"/>
          <p:cNvSpPr/>
          <p:nvPr/>
        </p:nvSpPr>
        <p:spPr>
          <a:xfrm rot="7780580">
            <a:off x="2369641" y="847536"/>
            <a:ext cx="101926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525216">
            <a:off x="4270944" y="1268760"/>
            <a:ext cx="101926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747575">
            <a:off x="7903115" y="2135471"/>
            <a:ext cx="101926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0224893">
            <a:off x="6672386" y="3347659"/>
            <a:ext cx="101926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8977588">
            <a:off x="3194198" y="3916431"/>
            <a:ext cx="101926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1879534">
            <a:off x="4083896" y="5437946"/>
            <a:ext cx="101926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309225">
            <a:off x="7335257" y="5612996"/>
            <a:ext cx="101926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7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447</Words>
  <Application>Microsoft Office PowerPoint</Application>
  <PresentationFormat>Widescreen</PresentationFormat>
  <Paragraphs>78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Tahoma</vt:lpstr>
      <vt:lpstr>Office Theme</vt:lpstr>
      <vt:lpstr>The 5 minute Lesson Plan</vt:lpstr>
      <vt:lpstr>PowerPoint Presentation</vt:lpstr>
    </vt:vector>
  </TitlesOfParts>
  <Company>BCAT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minute Lesson Plan</dc:title>
  <dc:creator>Roberts, Saul</dc:creator>
  <cp:lastModifiedBy>Saul Roberts</cp:lastModifiedBy>
  <cp:revision>14</cp:revision>
  <cp:lastPrinted>2021-12-07T16:28:15Z</cp:lastPrinted>
  <dcterms:created xsi:type="dcterms:W3CDTF">2020-11-27T09:51:57Z</dcterms:created>
  <dcterms:modified xsi:type="dcterms:W3CDTF">2024-06-07T12:19:17Z</dcterms:modified>
</cp:coreProperties>
</file>